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media/image1.jpeg" ContentType="image/jpeg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media/image2.jpeg" ContentType="image/jpeg"/>
  <Override PartName="/ppt/media/image3.jpeg" ContentType="image/jpeg"/>
  <Override PartName="/ppt/media/image4.jpeg" ContentType="image/jpeg"/>
  <Override PartName="/ppt/theme/theme2.xml" ContentType="application/vnd.openxmlformats-officedocument.theme+xml"/>
  <Override PartName="/ppt/media/image5.jpeg" ContentType="image/jpeg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</Types>
</file>

<file path=_rels/.rels><?xml version="1.0" encoding="UTF-8" standalone="yes"?>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  <p:sldId id="274" r:id="rId26"/>
    <p:sldId id="275" r:id="rId27"/>
    <p:sldId id="276" r:id="rId28"/>
    <p:sldId id="277" r:id="rId29"/>
    <p:sldId id="278" r:id="rId30"/>
    <p:sldId id="279" r:id="rId31"/>
  </p:sldIdLst>
  <p:sldSz cx="13004800" cy="97536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535353"/>
        </a:solidFill>
        <a:effectLst/>
        <a:uFillTx/>
        <a:latin typeface="+mj-lt"/>
        <a:ea typeface="+mj-ea"/>
        <a:cs typeface="+mj-cs"/>
        <a:sym typeface="Helvetica Neue"/>
      </a:defRPr>
    </a:lvl1pPr>
    <a:lvl2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535353"/>
        </a:solidFill>
        <a:effectLst/>
        <a:uFillTx/>
        <a:latin typeface="+mj-lt"/>
        <a:ea typeface="+mj-ea"/>
        <a:cs typeface="+mj-cs"/>
        <a:sym typeface="Helvetica Neue"/>
      </a:defRPr>
    </a:lvl2pPr>
    <a:lvl3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535353"/>
        </a:solidFill>
        <a:effectLst/>
        <a:uFillTx/>
        <a:latin typeface="+mj-lt"/>
        <a:ea typeface="+mj-ea"/>
        <a:cs typeface="+mj-cs"/>
        <a:sym typeface="Helvetica Neue"/>
      </a:defRPr>
    </a:lvl3pPr>
    <a:lvl4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535353"/>
        </a:solidFill>
        <a:effectLst/>
        <a:uFillTx/>
        <a:latin typeface="+mj-lt"/>
        <a:ea typeface="+mj-ea"/>
        <a:cs typeface="+mj-cs"/>
        <a:sym typeface="Helvetica Neue"/>
      </a:defRPr>
    </a:lvl4pPr>
    <a:lvl5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535353"/>
        </a:solidFill>
        <a:effectLst/>
        <a:uFillTx/>
        <a:latin typeface="+mj-lt"/>
        <a:ea typeface="+mj-ea"/>
        <a:cs typeface="+mj-cs"/>
        <a:sym typeface="Helvetica Neue"/>
      </a:defRPr>
    </a:lvl5pPr>
    <a:lvl6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535353"/>
        </a:solidFill>
        <a:effectLst/>
        <a:uFillTx/>
        <a:latin typeface="+mj-lt"/>
        <a:ea typeface="+mj-ea"/>
        <a:cs typeface="+mj-cs"/>
        <a:sym typeface="Helvetica Neue"/>
      </a:defRPr>
    </a:lvl6pPr>
    <a:lvl7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535353"/>
        </a:solidFill>
        <a:effectLst/>
        <a:uFillTx/>
        <a:latin typeface="+mj-lt"/>
        <a:ea typeface="+mj-ea"/>
        <a:cs typeface="+mj-cs"/>
        <a:sym typeface="Helvetica Neue"/>
      </a:defRPr>
    </a:lvl7pPr>
    <a:lvl8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535353"/>
        </a:solidFill>
        <a:effectLst/>
        <a:uFillTx/>
        <a:latin typeface="+mj-lt"/>
        <a:ea typeface="+mj-ea"/>
        <a:cs typeface="+mj-cs"/>
        <a:sym typeface="Helvetica Neue"/>
      </a:defRPr>
    </a:lvl8pPr>
    <a:lvl9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535353"/>
        </a:solidFill>
        <a:effectLst/>
        <a:uFillTx/>
        <a:latin typeface="+mj-lt"/>
        <a:ea typeface="+mj-ea"/>
        <a:cs typeface="+mj-cs"/>
        <a:sym typeface="Helvetica Neue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ajor">
          <a:srgbClr val="535353"/>
        </a:fontRef>
        <a:srgbClr val="535353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5E2E4"/>
          </a:solidFill>
        </a:fill>
      </a:tcStyle>
    </a:wholeTbl>
    <a:band2H>
      <a:tcTxStyle b="def" i="def"/>
      <a:tcStyle>
        <a:tcBdr/>
        <a:fill>
          <a:solidFill>
            <a:srgbClr val="EBF1F2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ajor">
          <a:srgbClr val="535353"/>
        </a:fontRef>
        <a:srgbClr val="535353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1DDCB"/>
          </a:solidFill>
        </a:fill>
      </a:tcStyle>
    </a:wholeTbl>
    <a:band2H>
      <a:tcTxStyle b="def" i="def"/>
      <a:tcStyle>
        <a:tcBdr/>
        <a:fill>
          <a:solidFill>
            <a:srgbClr val="F8EFE7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Ref idx="major">
          <a:srgbClr val="535353"/>
        </a:fontRef>
        <a:srgbClr val="535353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1D3D7"/>
          </a:solidFill>
        </a:fill>
      </a:tcStyle>
    </a:wholeTbl>
    <a:band2H>
      <a:tcTxStyle b="def" i="def"/>
      <a:tcStyle>
        <a:tcBdr/>
        <a:fill>
          <a:solidFill>
            <a:srgbClr val="E9EAEC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ajor">
          <a:srgbClr val="535353"/>
        </a:fontRef>
        <a:srgbClr val="535353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9E9E9"/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535353"/>
        </a:fontRef>
        <a:srgbClr val="535353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535353"/>
              </a:solidFill>
              <a:prstDash val="solid"/>
              <a:round/>
            </a:ln>
          </a:top>
          <a:bottom>
            <a:ln w="25400" cap="flat">
              <a:solidFill>
                <a:srgbClr val="535353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535353"/>
              </a:solidFill>
              <a:prstDash val="solid"/>
              <a:round/>
            </a:ln>
          </a:top>
          <a:bottom>
            <a:ln w="25400" cap="flat">
              <a:solidFill>
                <a:srgbClr val="535353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Ref idx="major">
          <a:srgbClr val="535353"/>
        </a:fontRef>
        <a:srgbClr val="535353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FCFCF"/>
          </a:solidFill>
        </a:fill>
      </a:tcStyle>
    </a:wholeTbl>
    <a:band2H>
      <a:tcTxStyle b="def" i="def"/>
      <a:tcStyle>
        <a:tcBdr/>
        <a:fill>
          <a:solidFill>
            <a:srgbClr val="E9E9E9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535353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535353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535353"/>
          </a:solidFill>
        </a:fill>
      </a:tcStyle>
    </a:firstRow>
  </a:tblStyle>
  <a:tblStyle styleId="{2708684C-4D16-4618-839F-0558EEFCDFE6}" styleName="">
    <a:tblBg/>
    <a:wholeTbl>
      <a:tcTxStyle b="off" i="off">
        <a:fontRef idx="major">
          <a:srgbClr val="535353"/>
        </a:fontRef>
        <a:srgbClr val="535353"/>
      </a:tcTxStyle>
      <a:tcStyle>
        <a:tcBdr>
          <a:left>
            <a:ln w="12700" cap="flat">
              <a:solidFill>
                <a:srgbClr val="535353"/>
              </a:solidFill>
              <a:prstDash val="solid"/>
              <a:round/>
            </a:ln>
          </a:left>
          <a:right>
            <a:ln w="12700" cap="flat">
              <a:solidFill>
                <a:srgbClr val="535353"/>
              </a:solidFill>
              <a:prstDash val="solid"/>
              <a:round/>
            </a:ln>
          </a:right>
          <a:top>
            <a:ln w="12700" cap="flat">
              <a:solidFill>
                <a:srgbClr val="535353"/>
              </a:solidFill>
              <a:prstDash val="solid"/>
              <a:round/>
            </a:ln>
          </a:top>
          <a:bottom>
            <a:ln w="12700" cap="flat">
              <a:solidFill>
                <a:srgbClr val="535353"/>
              </a:solidFill>
              <a:prstDash val="solid"/>
              <a:round/>
            </a:ln>
          </a:bottom>
          <a:insideH>
            <a:ln w="12700" cap="flat">
              <a:solidFill>
                <a:srgbClr val="535353"/>
              </a:solidFill>
              <a:prstDash val="solid"/>
              <a:round/>
            </a:ln>
          </a:insideH>
          <a:insideV>
            <a:ln w="12700" cap="flat">
              <a:solidFill>
                <a:srgbClr val="535353"/>
              </a:solidFill>
              <a:prstDash val="solid"/>
              <a:round/>
            </a:ln>
          </a:insideV>
        </a:tcBdr>
        <a:fill>
          <a:solidFill>
            <a:srgbClr val="535353">
              <a:alpha val="20000"/>
            </a:srgbClr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Ref idx="major">
          <a:srgbClr val="535353"/>
        </a:fontRef>
        <a:srgbClr val="535353"/>
      </a:tcTxStyle>
      <a:tcStyle>
        <a:tcBdr>
          <a:left>
            <a:ln w="12700" cap="flat">
              <a:solidFill>
                <a:srgbClr val="535353"/>
              </a:solidFill>
              <a:prstDash val="solid"/>
              <a:round/>
            </a:ln>
          </a:left>
          <a:right>
            <a:ln w="12700" cap="flat">
              <a:solidFill>
                <a:srgbClr val="535353"/>
              </a:solidFill>
              <a:prstDash val="solid"/>
              <a:round/>
            </a:ln>
          </a:right>
          <a:top>
            <a:ln w="12700" cap="flat">
              <a:solidFill>
                <a:srgbClr val="535353"/>
              </a:solidFill>
              <a:prstDash val="solid"/>
              <a:round/>
            </a:ln>
          </a:top>
          <a:bottom>
            <a:ln w="12700" cap="flat">
              <a:solidFill>
                <a:srgbClr val="535353"/>
              </a:solidFill>
              <a:prstDash val="solid"/>
              <a:round/>
            </a:ln>
          </a:bottom>
          <a:insideH>
            <a:ln w="12700" cap="flat">
              <a:solidFill>
                <a:srgbClr val="535353"/>
              </a:solidFill>
              <a:prstDash val="solid"/>
              <a:round/>
            </a:ln>
          </a:insideH>
          <a:insideV>
            <a:ln w="12700" cap="flat">
              <a:solidFill>
                <a:srgbClr val="535353"/>
              </a:solidFill>
              <a:prstDash val="solid"/>
              <a:round/>
            </a:ln>
          </a:insideV>
        </a:tcBdr>
        <a:fill>
          <a:solidFill>
            <a:srgbClr val="535353">
              <a:alpha val="20000"/>
            </a:srgbClr>
          </a:solidFill>
        </a:fill>
      </a:tcStyle>
    </a:firstCol>
    <a:lastRow>
      <a:tcTxStyle b="on" i="off">
        <a:fontRef idx="major">
          <a:srgbClr val="535353"/>
        </a:fontRef>
        <a:srgbClr val="535353"/>
      </a:tcTxStyle>
      <a:tcStyle>
        <a:tcBdr>
          <a:left>
            <a:ln w="12700" cap="flat">
              <a:solidFill>
                <a:srgbClr val="535353"/>
              </a:solidFill>
              <a:prstDash val="solid"/>
              <a:round/>
            </a:ln>
          </a:left>
          <a:right>
            <a:ln w="12700" cap="flat">
              <a:solidFill>
                <a:srgbClr val="535353"/>
              </a:solidFill>
              <a:prstDash val="solid"/>
              <a:round/>
            </a:ln>
          </a:right>
          <a:top>
            <a:ln w="50800" cap="flat">
              <a:solidFill>
                <a:srgbClr val="535353"/>
              </a:solidFill>
              <a:prstDash val="solid"/>
              <a:round/>
            </a:ln>
          </a:top>
          <a:bottom>
            <a:ln w="12700" cap="flat">
              <a:solidFill>
                <a:srgbClr val="535353"/>
              </a:solidFill>
              <a:prstDash val="solid"/>
              <a:round/>
            </a:ln>
          </a:bottom>
          <a:insideH>
            <a:ln w="12700" cap="flat">
              <a:solidFill>
                <a:srgbClr val="535353"/>
              </a:solidFill>
              <a:prstDash val="solid"/>
              <a:round/>
            </a:ln>
          </a:insideH>
          <a:insideV>
            <a:ln w="12700" cap="flat">
              <a:solidFill>
                <a:srgbClr val="535353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ajor">
          <a:srgbClr val="535353"/>
        </a:fontRef>
        <a:srgbClr val="535353"/>
      </a:tcTxStyle>
      <a:tcStyle>
        <a:tcBdr>
          <a:left>
            <a:ln w="12700" cap="flat">
              <a:solidFill>
                <a:srgbClr val="535353"/>
              </a:solidFill>
              <a:prstDash val="solid"/>
              <a:round/>
            </a:ln>
          </a:left>
          <a:right>
            <a:ln w="12700" cap="flat">
              <a:solidFill>
                <a:srgbClr val="535353"/>
              </a:solidFill>
              <a:prstDash val="solid"/>
              <a:round/>
            </a:ln>
          </a:right>
          <a:top>
            <a:ln w="12700" cap="flat">
              <a:solidFill>
                <a:srgbClr val="535353"/>
              </a:solidFill>
              <a:prstDash val="solid"/>
              <a:round/>
            </a:ln>
          </a:top>
          <a:bottom>
            <a:ln w="25400" cap="flat">
              <a:solidFill>
                <a:srgbClr val="535353"/>
              </a:solidFill>
              <a:prstDash val="solid"/>
              <a:round/>
            </a:ln>
          </a:bottom>
          <a:insideH>
            <a:ln w="12700" cap="flat">
              <a:solidFill>
                <a:srgbClr val="535353"/>
              </a:solidFill>
              <a:prstDash val="solid"/>
              <a:round/>
            </a:ln>
          </a:insideH>
          <a:insideV>
            <a:ln w="12700" cap="flat">
              <a:solidFill>
                <a:srgbClr val="535353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showComments="1"/>
</file>

<file path=ppt/_rels/presentation.xml.rels><?xml version="1.0" encoding="UTF-8" standalone="yes"?>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Relationship Id="rId21" Type="http://schemas.openxmlformats.org/officeDocument/2006/relationships/slide" Target="slides/slide14.xml"/><Relationship Id="rId22" Type="http://schemas.openxmlformats.org/officeDocument/2006/relationships/slide" Target="slides/slide15.xml"/><Relationship Id="rId23" Type="http://schemas.openxmlformats.org/officeDocument/2006/relationships/slide" Target="slides/slide16.xml"/><Relationship Id="rId24" Type="http://schemas.openxmlformats.org/officeDocument/2006/relationships/slide" Target="slides/slide17.xml"/><Relationship Id="rId25" Type="http://schemas.openxmlformats.org/officeDocument/2006/relationships/slide" Target="slides/slide18.xml"/><Relationship Id="rId26" Type="http://schemas.openxmlformats.org/officeDocument/2006/relationships/slide" Target="slides/slide19.xml"/><Relationship Id="rId27" Type="http://schemas.openxmlformats.org/officeDocument/2006/relationships/slide" Target="slides/slide20.xml"/><Relationship Id="rId28" Type="http://schemas.openxmlformats.org/officeDocument/2006/relationships/slide" Target="slides/slide21.xml"/><Relationship Id="rId29" Type="http://schemas.openxmlformats.org/officeDocument/2006/relationships/slide" Target="slides/slide22.xml"/><Relationship Id="rId30" Type="http://schemas.openxmlformats.org/officeDocument/2006/relationships/slide" Target="slides/slide23.xml"/><Relationship Id="rId31" Type="http://schemas.openxmlformats.org/officeDocument/2006/relationships/slide" Target="slides/slide24.xml"/></Relationships>

</file>

<file path=ppt/media/image1.jpeg>
</file>

<file path=ppt/media/image1.png>
</file>

<file path=ppt/media/image1.tif>
</file>

<file path=ppt/media/image10.png>
</file>

<file path=ppt/media/image11.png>
</file>

<file path=ppt/media/image12.png>
</file>

<file path=ppt/media/image2.jpeg>
</file>

<file path=ppt/media/image2.png>
</file>

<file path=ppt/media/image2.tif>
</file>

<file path=ppt/media/image3.jpeg>
</file>

<file path=ppt/media/image3.png>
</file>

<file path=ppt/media/image3.tif>
</file>

<file path=ppt/media/image4.jpeg>
</file>

<file path=ppt/media/image4.png>
</file>

<file path=ppt/media/image5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Shape 169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70" name="Shape 170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1pPr>
    <a:lvl2pPr indent="2286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2pPr>
    <a:lvl3pPr indent="4572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3pPr>
    <a:lvl4pPr indent="6858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4pPr>
    <a:lvl5pPr indent="9144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5pPr>
    <a:lvl6pPr indent="11430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6pPr>
    <a:lvl7pPr indent="13716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7pPr>
    <a:lvl8pPr indent="16002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8pPr>
    <a:lvl9pPr indent="18288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9pPr>
  </p:notesStyle>
</p:notesMaster>
</file>

<file path=ppt/notesSlides/_rels/notesSlide1.xml.rels><?xml version="1.0" encoding="UTF-8" standalone="yes"?><Relationships xmlns="http://schemas.openxmlformats.org/package/2006/relationships"><Relationship Id="rId1" Type="http://schemas.openxmlformats.org/officeDocument/2006/relationships/slide" Target="../slides/slide3.xml"/><Relationship Id="rId2" Type="http://schemas.openxmlformats.org/officeDocument/2006/relationships/notesMaster" Target="../notesMasters/notesMaster1.xml"/></Relationships>

</file>

<file path=ppt/notesSlides/_rels/notesSlide2.xml.rels><?xml version="1.0" encoding="UTF-8" standalone="yes"?><Relationships xmlns="http://schemas.openxmlformats.org/package/2006/relationships"><Relationship Id="rId1" Type="http://schemas.openxmlformats.org/officeDocument/2006/relationships/slide" Target="../slides/slide4.xml"/><Relationship Id="rId2" Type="http://schemas.openxmlformats.org/officeDocument/2006/relationships/notesMaster" Target="../notesMasters/notesMaster1.xml"/></Relationships>

</file>

<file path=ppt/notesSlides/_rels/notesSlide3.xml.rels><?xml version="1.0" encoding="UTF-8" standalone="yes"?><Relationships xmlns="http://schemas.openxmlformats.org/package/2006/relationships"><Relationship Id="rId1" Type="http://schemas.openxmlformats.org/officeDocument/2006/relationships/slide" Target="../slides/slide6.xml"/><Relationship Id="rId2" Type="http://schemas.openxmlformats.org/officeDocument/2006/relationships/notesMaster" Target="../notesMasters/notesMaster1.xml"/></Relationships>

</file>

<file path=ppt/notesSlides/_rels/notesSlide4.xml.rels><?xml version="1.0" encoding="UTF-8" standalone="yes"?><Relationships xmlns="http://schemas.openxmlformats.org/package/2006/relationships"><Relationship Id="rId1" Type="http://schemas.openxmlformats.org/officeDocument/2006/relationships/slide" Target="../slides/slide7.xml"/><Relationship Id="rId2" Type="http://schemas.openxmlformats.org/officeDocument/2006/relationships/notesMaster" Target="../notesMasters/notesMaster1.xml"/></Relationships>

</file>

<file path=ppt/notesSlides/_rels/notesSlide5.xml.rels><?xml version="1.0" encoding="UTF-8" standalone="yes"?><Relationships xmlns="http://schemas.openxmlformats.org/package/2006/relationships"><Relationship Id="rId1" Type="http://schemas.openxmlformats.org/officeDocument/2006/relationships/slide" Target="../slides/slide13.xml"/><Relationship Id="rId2" Type="http://schemas.openxmlformats.org/officeDocument/2006/relationships/notesMaster" Target="../notesMasters/notesMaster1.xml"/></Relationships>

</file>

<file path=ppt/notesSlides/_rels/notesSlide6.xml.rels><?xml version="1.0" encoding="UTF-8" standalone="yes"?><Relationships xmlns="http://schemas.openxmlformats.org/package/2006/relationships"><Relationship Id="rId1" Type="http://schemas.openxmlformats.org/officeDocument/2006/relationships/slide" Target="../slides/slide20.xml"/><Relationship Id="rId2" Type="http://schemas.openxmlformats.org/officeDocument/2006/relationships/notesMaster" Target="../notesMasters/notesMaster1.xml"/></Relationships>
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Shape 189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90" name="Shape 190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defTabSz="914400">
              <a:lnSpc>
                <a:spcPct val="100000"/>
              </a:lnSpc>
              <a:defRPr sz="1100"/>
            </a:pPr>
            <a:r>
              <a:t>Picture by LindavdB Geonovum</a:t>
            </a:r>
            <a:endParaRPr sz="2000"/>
          </a:p>
          <a:p>
            <a:pPr defTabSz="914400">
              <a:lnSpc>
                <a:spcPct val="100000"/>
              </a:lnSpc>
              <a:defRPr sz="1100"/>
            </a:pPr>
            <a:r>
              <a:t>A general conception in the spatial community</a:t>
            </a: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Shape 208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209" name="Shape 209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>
            <a:lvl1pPr defTabSz="914400">
              <a:lnSpc>
                <a:spcPct val="100000"/>
              </a:lnSpc>
              <a:defRPr sz="1100"/>
            </a:lvl1pPr>
          </a:lstStyle>
          <a:p>
            <a:pPr/>
            <a:r>
              <a:t>But there is not such a thing as the others, there are many types of others</a:t>
            </a: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Shape 217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218" name="Shape 218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>
            <a:lvl1pPr defTabSz="914400">
              <a:lnSpc>
                <a:spcPct val="100000"/>
              </a:lnSpc>
              <a:defRPr sz="1100"/>
            </a:lvl1pPr>
          </a:lstStyle>
          <a:p>
            <a:pPr/>
            <a:r>
              <a:t>Current typical sdi</a:t>
            </a: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Shape 223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224" name="Shape 224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>
            <a:lvl1pPr defTabSz="914400">
              <a:lnSpc>
                <a:spcPct val="100000"/>
              </a:lnSpc>
              <a:defRPr sz="1100"/>
            </a:lvl1pPr>
          </a:lstStyle>
          <a:p>
            <a:pPr/>
            <a:r>
              <a:t>Sdi with proxy approach</a:t>
            </a: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Shape 259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260" name="Shape 260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>
            <a:lvl1pPr defTabSz="914400">
              <a:lnSpc>
                <a:spcPct val="100000"/>
              </a:lnSpc>
              <a:defRPr sz="1100"/>
            </a:lvl1pPr>
          </a:lstStyle>
          <a:p>
            <a:pPr/>
            <a:r>
              <a:t>Maybe we can add some use cases here?</a:t>
            </a: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Shape 292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293" name="Shape 293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>
            <a:lvl1pPr defTabSz="914400">
              <a:lnSpc>
                <a:spcPct val="100000"/>
              </a:lnSpc>
              <a:defRPr sz="1100"/>
            </a:lvl1pPr>
          </a:lstStyle>
          <a:p>
            <a:pPr/>
            <a:r>
              <a:t>This explains an easy way to create pdf, the principle, wuite some tools do it in this way, like ldproxy, d2rq, fiona</a:t>
            </a:r>
          </a:p>
        </p:txBody>
      </p:sp>
    </p:spTree>
  </p:cSld>
  <p:clrMapOvr>
    <a:masterClrMapping/>
  </p:clrMapOvr>
</p:notes>
</file>

<file path=ppt/slideLayouts/_rels/slideLayout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10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3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4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eg"/></Relationships>

</file>

<file path=ppt/slideLayouts/_rels/slideLayout15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jpeg"/></Relationships>

</file>

<file path=ppt/slideLayouts/_rels/slideLayout16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
</file>

<file path=ppt/slideLayouts/_rels/slideLayout17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showMasterSp="0" showMasterPhAnim="1">
  <p:cSld name="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Text"/>
          <p:cNvSpPr txBox="1"/>
          <p:nvPr>
            <p:ph type="title"/>
          </p:nvPr>
        </p:nvSpPr>
        <p:spPr>
          <a:xfrm>
            <a:off x="355600" y="2051050"/>
            <a:ext cx="12293600" cy="3238500"/>
          </a:xfrm>
          <a:prstGeom prst="rect">
            <a:avLst/>
          </a:prstGeom>
        </p:spPr>
        <p:txBody>
          <a:bodyPr anchor="b"/>
          <a:lstStyle/>
          <a:p>
            <a:pPr/>
            <a:r>
              <a:t>Title Text</a:t>
            </a:r>
          </a:p>
        </p:txBody>
      </p:sp>
      <p:sp>
        <p:nvSpPr>
          <p:cNvPr id="14" name="Body Level One…"/>
          <p:cNvSpPr txBox="1"/>
          <p:nvPr>
            <p:ph type="body" sz="quarter" idx="1"/>
          </p:nvPr>
        </p:nvSpPr>
        <p:spPr>
          <a:xfrm>
            <a:off x="355600" y="5160416"/>
            <a:ext cx="12293600" cy="1405484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SzTx/>
              <a:buNone/>
              <a:defRPr sz="3800">
                <a:latin typeface="Open Sans"/>
                <a:ea typeface="Open Sans"/>
                <a:cs typeface="Open Sans"/>
                <a:sym typeface="Open Sans"/>
              </a:defRPr>
            </a:lvl1pPr>
            <a:lvl2pPr marL="0" indent="0" algn="ctr">
              <a:lnSpc>
                <a:spcPct val="100000"/>
              </a:lnSpc>
              <a:spcBef>
                <a:spcPts val="0"/>
              </a:spcBef>
              <a:buSzTx/>
              <a:buNone/>
              <a:defRPr sz="3800">
                <a:latin typeface="Open Sans"/>
                <a:ea typeface="Open Sans"/>
                <a:cs typeface="Open Sans"/>
                <a:sym typeface="Open Sans"/>
              </a:defRPr>
            </a:lvl2pPr>
            <a:lvl3pPr marL="0" indent="0" algn="ctr">
              <a:lnSpc>
                <a:spcPct val="100000"/>
              </a:lnSpc>
              <a:spcBef>
                <a:spcPts val="0"/>
              </a:spcBef>
              <a:buSzTx/>
              <a:buNone/>
              <a:defRPr sz="3800">
                <a:latin typeface="Open Sans"/>
                <a:ea typeface="Open Sans"/>
                <a:cs typeface="Open Sans"/>
                <a:sym typeface="Open Sans"/>
              </a:defRPr>
            </a:lvl3pPr>
            <a:lvl4pPr marL="0" indent="0" algn="ctr">
              <a:lnSpc>
                <a:spcPct val="100000"/>
              </a:lnSpc>
              <a:spcBef>
                <a:spcPts val="0"/>
              </a:spcBef>
              <a:buSzTx/>
              <a:buNone/>
              <a:defRPr sz="3800">
                <a:latin typeface="Open Sans"/>
                <a:ea typeface="Open Sans"/>
                <a:cs typeface="Open Sans"/>
                <a:sym typeface="Open Sans"/>
              </a:defRPr>
            </a:lvl4pPr>
            <a:lvl5pPr marL="0" indent="0" algn="ctr">
              <a:lnSpc>
                <a:spcPct val="100000"/>
              </a:lnSpc>
              <a:spcBef>
                <a:spcPts val="0"/>
              </a:spcBef>
              <a:buSzTx/>
              <a:buNone/>
              <a:defRPr sz="3800">
                <a:latin typeface="Open Sans"/>
                <a:ea typeface="Open Sans"/>
                <a:cs typeface="Open Sans"/>
                <a:sym typeface="Open Sans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5" name="Rectangle"/>
          <p:cNvSpPr/>
          <p:nvPr/>
        </p:nvSpPr>
        <p:spPr>
          <a:xfrm>
            <a:off x="-440284" y="9286130"/>
            <a:ext cx="13478968" cy="477740"/>
          </a:xfrm>
          <a:prstGeom prst="rect">
            <a:avLst/>
          </a:prstGeom>
          <a:solidFill>
            <a:srgbClr val="0099CC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>
                <a:solidFill>
                  <a:srgbClr val="00AAD6"/>
                </a:solidFill>
                <a:latin typeface="Gill Sans Light"/>
                <a:ea typeface="Gill Sans Light"/>
                <a:cs typeface="Gill Sans Light"/>
                <a:sym typeface="Gill Sans Light"/>
              </a:defRPr>
            </a:pPr>
          </a:p>
        </p:txBody>
      </p:sp>
      <p:pic>
        <p:nvPicPr>
          <p:cNvPr id="16" name="pasted-image.pdf" descr="pasted-image.pd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81479" y="9416008"/>
            <a:ext cx="1034041" cy="217988"/>
          </a:xfrm>
          <a:prstGeom prst="rect">
            <a:avLst/>
          </a:prstGeom>
          <a:ln w="12700">
            <a:miter lim="400000"/>
          </a:ln>
        </p:spPr>
      </p:pic>
      <p:sp>
        <p:nvSpPr>
          <p:cNvPr id="17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Body Level One…"/>
          <p:cNvSpPr txBox="1"/>
          <p:nvPr>
            <p:ph type="body" sz="quarter" idx="1"/>
          </p:nvPr>
        </p:nvSpPr>
        <p:spPr>
          <a:xfrm>
            <a:off x="1270000" y="5689600"/>
            <a:ext cx="10464800" cy="584200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SzTx/>
              <a:buNone/>
              <a:defRPr sz="2800"/>
            </a:lvl1pPr>
            <a:lvl2pPr marL="749967" indent="-318167" algn="ctr">
              <a:lnSpc>
                <a:spcPct val="100000"/>
              </a:lnSpc>
              <a:spcBef>
                <a:spcPts val="0"/>
              </a:spcBef>
              <a:defRPr sz="2800"/>
            </a:lvl2pPr>
            <a:lvl3pPr marL="1181767" indent="-318167" algn="ctr">
              <a:lnSpc>
                <a:spcPct val="100000"/>
              </a:lnSpc>
              <a:spcBef>
                <a:spcPts val="0"/>
              </a:spcBef>
              <a:defRPr sz="2800"/>
            </a:lvl3pPr>
            <a:lvl4pPr marL="1613567" indent="-318167" algn="ctr">
              <a:lnSpc>
                <a:spcPct val="100000"/>
              </a:lnSpc>
              <a:spcBef>
                <a:spcPts val="0"/>
              </a:spcBef>
              <a:defRPr sz="2800"/>
            </a:lvl4pPr>
            <a:lvl5pPr marL="2045367" indent="-318167" algn="ctr">
              <a:lnSpc>
                <a:spcPct val="100000"/>
              </a:lnSpc>
              <a:spcBef>
                <a:spcPts val="0"/>
              </a:spcBef>
              <a:defRPr sz="28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98" name="“Type a quote here.”"/>
          <p:cNvSpPr/>
          <p:nvPr>
            <p:ph type="body" sz="quarter" idx="13"/>
          </p:nvPr>
        </p:nvSpPr>
        <p:spPr>
          <a:xfrm>
            <a:off x="1270000" y="4095748"/>
            <a:ext cx="10464800" cy="762004"/>
          </a:xfrm>
          <a:prstGeom prst="rect">
            <a:avLst/>
          </a:prstGeom>
        </p:spPr>
        <p:txBody>
          <a:bodyPr/>
          <a:lstStyle/>
          <a:p>
            <a:pPr marL="437387" indent="-437387" defTabSz="490727">
              <a:spcBef>
                <a:spcPts val="3800"/>
              </a:spcBef>
              <a:defRPr sz="3864"/>
            </a:pPr>
          </a:p>
        </p:txBody>
      </p:sp>
      <p:sp>
        <p:nvSpPr>
          <p:cNvPr id="99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13.jpg"/>
          <p:cNvSpPr/>
          <p:nvPr>
            <p:ph type="pic" idx="13"/>
          </p:nvPr>
        </p:nvSpPr>
        <p:spPr>
          <a:xfrm>
            <a:off x="0" y="0"/>
            <a:ext cx="13004800" cy="9753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107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Title - Top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Line"/>
          <p:cNvSpPr/>
          <p:nvPr/>
        </p:nvSpPr>
        <p:spPr>
          <a:xfrm flipV="1">
            <a:off x="406400" y="993158"/>
            <a:ext cx="12192000" cy="266"/>
          </a:xfrm>
          <a:prstGeom prst="line">
            <a:avLst/>
          </a:prstGeom>
          <a:ln w="25400">
            <a:solidFill>
              <a:srgbClr val="A6AAA9"/>
            </a:solidFill>
            <a:miter lim="400000"/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122" name="Body Level One…"/>
          <p:cNvSpPr txBox="1"/>
          <p:nvPr>
            <p:ph type="body" sz="quarter" idx="1"/>
          </p:nvPr>
        </p:nvSpPr>
        <p:spPr>
          <a:xfrm>
            <a:off x="406400" y="457200"/>
            <a:ext cx="11176000" cy="457200"/>
          </a:xfrm>
          <a:prstGeom prst="rect">
            <a:avLst/>
          </a:prstGeom>
        </p:spPr>
        <p:txBody>
          <a:bodyPr anchor="b"/>
          <a:lstStyle>
            <a:lvl1pPr marL="0" indent="0" defTabSz="457200">
              <a:lnSpc>
                <a:spcPct val="80000"/>
              </a:lnSpc>
              <a:spcBef>
                <a:spcPts val="0"/>
              </a:spcBef>
              <a:buSzTx/>
              <a:buNone/>
              <a:defRPr cap="all" spc="120" sz="2400">
                <a:solidFill>
                  <a:srgbClr val="838787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1pPr>
            <a:lvl2pPr marL="704514" indent="-272714" defTabSz="457200">
              <a:lnSpc>
                <a:spcPct val="80000"/>
              </a:lnSpc>
              <a:spcBef>
                <a:spcPts val="0"/>
              </a:spcBef>
              <a:defRPr cap="all" spc="120" sz="2400">
                <a:solidFill>
                  <a:srgbClr val="838787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2pPr>
            <a:lvl3pPr marL="1136315" indent="-272715" defTabSz="457200">
              <a:lnSpc>
                <a:spcPct val="80000"/>
              </a:lnSpc>
              <a:spcBef>
                <a:spcPts val="0"/>
              </a:spcBef>
              <a:defRPr cap="all" spc="120" sz="2400">
                <a:solidFill>
                  <a:srgbClr val="838787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3pPr>
            <a:lvl4pPr marL="1568115" indent="-272715" defTabSz="457200">
              <a:lnSpc>
                <a:spcPct val="80000"/>
              </a:lnSpc>
              <a:spcBef>
                <a:spcPts val="0"/>
              </a:spcBef>
              <a:defRPr cap="all" spc="120" sz="2400">
                <a:solidFill>
                  <a:srgbClr val="838787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4pPr>
            <a:lvl5pPr marL="1999913" indent="-272713" defTabSz="457200">
              <a:lnSpc>
                <a:spcPct val="80000"/>
              </a:lnSpc>
              <a:spcBef>
                <a:spcPts val="0"/>
              </a:spcBef>
              <a:defRPr cap="all" spc="120" sz="2400">
                <a:solidFill>
                  <a:srgbClr val="838787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23" name="Title Text"/>
          <p:cNvSpPr txBox="1"/>
          <p:nvPr>
            <p:ph type="title"/>
          </p:nvPr>
        </p:nvSpPr>
        <p:spPr>
          <a:xfrm>
            <a:off x="406400" y="1536700"/>
            <a:ext cx="12192000" cy="723900"/>
          </a:xfrm>
          <a:prstGeom prst="rect">
            <a:avLst/>
          </a:prstGeom>
        </p:spPr>
        <p:txBody>
          <a:bodyPr anchor="t"/>
          <a:lstStyle>
            <a:lvl1pPr algn="l">
              <a:lnSpc>
                <a:spcPct val="80000"/>
              </a:lnSpc>
              <a:spcBef>
                <a:spcPts val="2800"/>
              </a:spcBef>
              <a:defRPr sz="6000">
                <a:solidFill>
                  <a:srgbClr val="34A5DA"/>
                </a:solidFill>
                <a:latin typeface="DIN Condensed"/>
                <a:ea typeface="DIN Condensed"/>
                <a:cs typeface="DIN Condensed"/>
                <a:sym typeface="DIN Condensed"/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124" name="Slide Number"/>
          <p:cNvSpPr txBox="1"/>
          <p:nvPr>
            <p:ph type="sldNum" sz="quarter" idx="2"/>
          </p:nvPr>
        </p:nvSpPr>
        <p:spPr>
          <a:xfrm>
            <a:off x="12186622" y="431800"/>
            <a:ext cx="406897" cy="457200"/>
          </a:xfrm>
          <a:prstGeom prst="rect">
            <a:avLst/>
          </a:prstGeom>
        </p:spPr>
        <p:txBody>
          <a:bodyPr/>
          <a:lstStyle>
            <a:lvl1pPr algn="r">
              <a:lnSpc>
                <a:spcPct val="80000"/>
              </a:lnSpc>
              <a:defRPr sz="2400">
                <a:solidFill>
                  <a:srgbClr val="838787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Title &amp; Bullets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Body Level One…"/>
          <p:cNvSpPr txBox="1"/>
          <p:nvPr>
            <p:ph type="body" sz="quarter" idx="1"/>
          </p:nvPr>
        </p:nvSpPr>
        <p:spPr>
          <a:xfrm>
            <a:off x="673100" y="1320800"/>
            <a:ext cx="11658600" cy="536265"/>
          </a:xfrm>
          <a:prstGeom prst="rect">
            <a:avLst/>
          </a:prstGeom>
        </p:spPr>
        <p:txBody>
          <a:bodyPr anchor="t"/>
          <a:lstStyle>
            <a:lvl1pPr marL="0" indent="0" algn="ctr" defTabSz="457200">
              <a:lnSpc>
                <a:spcPct val="100000"/>
              </a:lnSpc>
              <a:spcBef>
                <a:spcPts val="0"/>
              </a:spcBef>
              <a:buSzTx/>
              <a:buNone/>
              <a:defRPr cap="all" spc="233" sz="2600">
                <a:solidFill>
                  <a:srgbClr val="5B5854"/>
                </a:solidFill>
                <a:latin typeface="Futura"/>
                <a:ea typeface="Futura"/>
                <a:cs typeface="Futura"/>
                <a:sym typeface="Futura"/>
              </a:defRPr>
            </a:lvl1pPr>
            <a:lvl2pPr marL="815008" indent="-294308" algn="ctr" defTabSz="457200">
              <a:lnSpc>
                <a:spcPct val="100000"/>
              </a:lnSpc>
              <a:spcBef>
                <a:spcPts val="0"/>
              </a:spcBef>
              <a:defRPr cap="all" spc="233" sz="2600">
                <a:solidFill>
                  <a:srgbClr val="5B5854"/>
                </a:solidFill>
                <a:latin typeface="Futura"/>
                <a:ea typeface="Futura"/>
                <a:cs typeface="Futura"/>
                <a:sym typeface="Futura"/>
              </a:defRPr>
            </a:lvl2pPr>
            <a:lvl3pPr marL="1335708" indent="-294308" algn="ctr" defTabSz="457200">
              <a:lnSpc>
                <a:spcPct val="100000"/>
              </a:lnSpc>
              <a:spcBef>
                <a:spcPts val="0"/>
              </a:spcBef>
              <a:defRPr cap="all" spc="233" sz="2600">
                <a:solidFill>
                  <a:srgbClr val="5B5854"/>
                </a:solidFill>
                <a:latin typeface="Futura"/>
                <a:ea typeface="Futura"/>
                <a:cs typeface="Futura"/>
                <a:sym typeface="Futura"/>
              </a:defRPr>
            </a:lvl3pPr>
            <a:lvl4pPr marL="1856408" indent="-294308" algn="ctr" defTabSz="457200">
              <a:lnSpc>
                <a:spcPct val="100000"/>
              </a:lnSpc>
              <a:spcBef>
                <a:spcPts val="0"/>
              </a:spcBef>
              <a:defRPr cap="all" spc="233" sz="2600">
                <a:solidFill>
                  <a:srgbClr val="5B5854"/>
                </a:solidFill>
                <a:latin typeface="Futura"/>
                <a:ea typeface="Futura"/>
                <a:cs typeface="Futura"/>
                <a:sym typeface="Futura"/>
              </a:defRPr>
            </a:lvl4pPr>
            <a:lvl5pPr marL="2377108" indent="-294308" algn="ctr" defTabSz="457200">
              <a:lnSpc>
                <a:spcPct val="100000"/>
              </a:lnSpc>
              <a:spcBef>
                <a:spcPts val="0"/>
              </a:spcBef>
              <a:defRPr cap="all" spc="233" sz="2600">
                <a:solidFill>
                  <a:srgbClr val="5B5854"/>
                </a:solidFill>
                <a:latin typeface="Futura"/>
                <a:ea typeface="Futura"/>
                <a:cs typeface="Futura"/>
                <a:sym typeface="Futura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2" name="Title Text"/>
          <p:cNvSpPr txBox="1"/>
          <p:nvPr>
            <p:ph type="title"/>
          </p:nvPr>
        </p:nvSpPr>
        <p:spPr>
          <a:xfrm>
            <a:off x="673100" y="584200"/>
            <a:ext cx="11658600" cy="749300"/>
          </a:xfrm>
          <a:prstGeom prst="rect">
            <a:avLst/>
          </a:prstGeom>
        </p:spPr>
        <p:txBody>
          <a:bodyPr anchor="t"/>
          <a:lstStyle>
            <a:lvl1pPr defTabSz="457200">
              <a:defRPr spc="79" sz="4000">
                <a:solidFill>
                  <a:srgbClr val="5B5854"/>
                </a:solidFill>
                <a:latin typeface="Futura"/>
                <a:ea typeface="Futura"/>
                <a:cs typeface="Futura"/>
                <a:sym typeface="Futura"/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133" name="Body Level One…"/>
          <p:cNvSpPr txBox="1"/>
          <p:nvPr>
            <p:ph type="body" idx="13"/>
          </p:nvPr>
        </p:nvSpPr>
        <p:spPr>
          <a:xfrm>
            <a:off x="673100" y="2387600"/>
            <a:ext cx="11658600" cy="6451600"/>
          </a:xfrm>
          <a:prstGeom prst="rect">
            <a:avLst/>
          </a:prstGeom>
        </p:spPr>
        <p:txBody>
          <a:bodyPr anchor="t"/>
          <a:lstStyle/>
          <a:p>
            <a:pPr marL="381000" indent="-381000" defTabSz="457200">
              <a:lnSpc>
                <a:spcPct val="100000"/>
              </a:lnSpc>
              <a:spcBef>
                <a:spcPts val="3400"/>
              </a:spcBef>
              <a:buClr>
                <a:srgbClr val="9A958E"/>
              </a:buClr>
              <a:buSzPct val="75000"/>
              <a:defRPr sz="2800">
                <a:solidFill>
                  <a:srgbClr val="5B5854"/>
                </a:solidFill>
                <a:latin typeface="Avenir Medium"/>
                <a:ea typeface="Avenir Medium"/>
                <a:cs typeface="Avenir Medium"/>
                <a:sym typeface="Avenir Medium"/>
              </a:defRPr>
            </a:pPr>
          </a:p>
        </p:txBody>
      </p:sp>
      <p:sp>
        <p:nvSpPr>
          <p:cNvPr id="134" name="Slide Number"/>
          <p:cNvSpPr txBox="1"/>
          <p:nvPr>
            <p:ph type="sldNum" sz="quarter" idx="2"/>
          </p:nvPr>
        </p:nvSpPr>
        <p:spPr>
          <a:xfrm>
            <a:off x="6338817" y="9235547"/>
            <a:ext cx="327168" cy="337606"/>
          </a:xfrm>
          <a:prstGeom prst="rect">
            <a:avLst/>
          </a:prstGeom>
        </p:spPr>
        <p:txBody>
          <a:bodyPr anchor="ctr"/>
          <a:lstStyle>
            <a:lvl1pPr defTabSz="457200">
              <a:defRPr cap="all" spc="28" sz="1400">
                <a:solidFill>
                  <a:srgbClr val="9A958E"/>
                </a:solidFill>
                <a:latin typeface="Futura"/>
                <a:ea typeface="Futura"/>
                <a:cs typeface="Futura"/>
                <a:sym typeface="Futura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Photo - Horizontal Alt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Image"/>
          <p:cNvSpPr/>
          <p:nvPr>
            <p:ph type="pic" idx="13"/>
          </p:nvPr>
        </p:nvSpPr>
        <p:spPr>
          <a:xfrm>
            <a:off x="876300" y="2330450"/>
            <a:ext cx="11277600" cy="6477000"/>
          </a:xfrm>
          <a:prstGeom prst="rect">
            <a:avLst/>
          </a:prstGeom>
          <a:effectLst>
            <a:outerShdw sx="100000" sy="100000" kx="0" ky="0" algn="b" rotWithShape="0" blurRad="190500" dist="8455" dir="5400000">
              <a:srgbClr val="000000"/>
            </a:outerShdw>
          </a:effectLst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142" name="Title Text"/>
          <p:cNvSpPr txBox="1"/>
          <p:nvPr>
            <p:ph type="title"/>
          </p:nvPr>
        </p:nvSpPr>
        <p:spPr>
          <a:xfrm>
            <a:off x="673100" y="584200"/>
            <a:ext cx="11658600" cy="749300"/>
          </a:xfrm>
          <a:prstGeom prst="rect">
            <a:avLst/>
          </a:prstGeom>
        </p:spPr>
        <p:txBody>
          <a:bodyPr anchor="t"/>
          <a:lstStyle>
            <a:lvl1pPr defTabSz="457200">
              <a:defRPr spc="79" sz="4000">
                <a:solidFill>
                  <a:srgbClr val="5B5854"/>
                </a:solidFill>
                <a:latin typeface="Futura"/>
                <a:ea typeface="Futura"/>
                <a:cs typeface="Futura"/>
                <a:sym typeface="Futura"/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143" name="Body Level One…"/>
          <p:cNvSpPr txBox="1"/>
          <p:nvPr>
            <p:ph type="body" sz="quarter" idx="1"/>
          </p:nvPr>
        </p:nvSpPr>
        <p:spPr>
          <a:xfrm>
            <a:off x="673100" y="1320800"/>
            <a:ext cx="11658600" cy="495300"/>
          </a:xfrm>
          <a:prstGeom prst="rect">
            <a:avLst/>
          </a:prstGeom>
        </p:spPr>
        <p:txBody>
          <a:bodyPr anchor="t"/>
          <a:lstStyle>
            <a:lvl1pPr marL="0" indent="0" algn="ctr" defTabSz="457200">
              <a:lnSpc>
                <a:spcPct val="100000"/>
              </a:lnSpc>
              <a:spcBef>
                <a:spcPts val="0"/>
              </a:spcBef>
              <a:buSzTx/>
              <a:buNone/>
              <a:defRPr cap="all" spc="233" sz="2600">
                <a:solidFill>
                  <a:srgbClr val="5B5854"/>
                </a:solidFill>
                <a:latin typeface="Futura"/>
                <a:ea typeface="Futura"/>
                <a:cs typeface="Futura"/>
                <a:sym typeface="Futura"/>
              </a:defRPr>
            </a:lvl1pPr>
            <a:lvl2pPr marL="0" indent="0" algn="ctr" defTabSz="457200">
              <a:lnSpc>
                <a:spcPct val="100000"/>
              </a:lnSpc>
              <a:spcBef>
                <a:spcPts val="0"/>
              </a:spcBef>
              <a:buSzTx/>
              <a:buNone/>
              <a:defRPr cap="all" spc="233" sz="2600">
                <a:solidFill>
                  <a:srgbClr val="5B5854"/>
                </a:solidFill>
                <a:latin typeface="Futura"/>
                <a:ea typeface="Futura"/>
                <a:cs typeface="Futura"/>
                <a:sym typeface="Futura"/>
              </a:defRPr>
            </a:lvl2pPr>
            <a:lvl3pPr marL="0" indent="0" algn="ctr" defTabSz="457200">
              <a:lnSpc>
                <a:spcPct val="100000"/>
              </a:lnSpc>
              <a:spcBef>
                <a:spcPts val="0"/>
              </a:spcBef>
              <a:buSzTx/>
              <a:buNone/>
              <a:defRPr cap="all" spc="233" sz="2600">
                <a:solidFill>
                  <a:srgbClr val="5B5854"/>
                </a:solidFill>
                <a:latin typeface="Futura"/>
                <a:ea typeface="Futura"/>
                <a:cs typeface="Futura"/>
                <a:sym typeface="Futura"/>
              </a:defRPr>
            </a:lvl3pPr>
            <a:lvl4pPr marL="0" indent="0" algn="ctr" defTabSz="457200">
              <a:lnSpc>
                <a:spcPct val="100000"/>
              </a:lnSpc>
              <a:spcBef>
                <a:spcPts val="0"/>
              </a:spcBef>
              <a:buSzTx/>
              <a:buNone/>
              <a:defRPr cap="all" spc="233" sz="2600">
                <a:solidFill>
                  <a:srgbClr val="5B5854"/>
                </a:solidFill>
                <a:latin typeface="Futura"/>
                <a:ea typeface="Futura"/>
                <a:cs typeface="Futura"/>
                <a:sym typeface="Futura"/>
              </a:defRPr>
            </a:lvl4pPr>
            <a:lvl5pPr marL="0" indent="0" algn="ctr" defTabSz="457200">
              <a:lnSpc>
                <a:spcPct val="100000"/>
              </a:lnSpc>
              <a:spcBef>
                <a:spcPts val="0"/>
              </a:spcBef>
              <a:buSzTx/>
              <a:buNone/>
              <a:defRPr cap="all" spc="233" sz="2600">
                <a:solidFill>
                  <a:srgbClr val="5B5854"/>
                </a:solidFill>
                <a:latin typeface="Futura"/>
                <a:ea typeface="Futura"/>
                <a:cs typeface="Futura"/>
                <a:sym typeface="Futura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44" name="Slide Number"/>
          <p:cNvSpPr txBox="1"/>
          <p:nvPr>
            <p:ph type="sldNum" sz="quarter" idx="2"/>
          </p:nvPr>
        </p:nvSpPr>
        <p:spPr>
          <a:xfrm>
            <a:off x="6338817" y="9234278"/>
            <a:ext cx="327168" cy="337606"/>
          </a:xfrm>
          <a:prstGeom prst="rect">
            <a:avLst/>
          </a:prstGeom>
        </p:spPr>
        <p:txBody>
          <a:bodyPr anchor="ctr"/>
          <a:lstStyle>
            <a:lvl1pPr defTabSz="457200">
              <a:defRPr cap="all" spc="28" sz="1400">
                <a:solidFill>
                  <a:srgbClr val="9A958E"/>
                </a:solidFill>
                <a:latin typeface="Futura"/>
                <a:ea typeface="Futura"/>
                <a:cs typeface="Futura"/>
                <a:sym typeface="Futura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Photo - Vertical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Image"/>
          <p:cNvSpPr/>
          <p:nvPr>
            <p:ph type="pic" sz="half" idx="13"/>
          </p:nvPr>
        </p:nvSpPr>
        <p:spPr>
          <a:xfrm>
            <a:off x="6191618" y="1082886"/>
            <a:ext cx="5880103" cy="7747001"/>
          </a:xfrm>
          <a:prstGeom prst="rect">
            <a:avLst/>
          </a:prstGeom>
          <a:effectLst>
            <a:outerShdw sx="100000" sy="100000" kx="0" ky="0" algn="b" rotWithShape="0" blurRad="190500" dist="8455" dir="5400000">
              <a:srgbClr val="000000"/>
            </a:outerShdw>
          </a:effectLst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152" name="Title Text"/>
          <p:cNvSpPr txBox="1"/>
          <p:nvPr>
            <p:ph type="title"/>
          </p:nvPr>
        </p:nvSpPr>
        <p:spPr>
          <a:xfrm>
            <a:off x="673100" y="4191000"/>
            <a:ext cx="4889500" cy="3581400"/>
          </a:xfrm>
          <a:prstGeom prst="rect">
            <a:avLst/>
          </a:prstGeom>
        </p:spPr>
        <p:txBody>
          <a:bodyPr anchor="t"/>
          <a:lstStyle>
            <a:lvl1pPr algn="l" defTabSz="457200">
              <a:lnSpc>
                <a:spcPct val="80000"/>
              </a:lnSpc>
              <a:defRPr spc="148" sz="7400">
                <a:solidFill>
                  <a:srgbClr val="5B5854"/>
                </a:solidFill>
                <a:latin typeface="Futura"/>
                <a:ea typeface="Futura"/>
                <a:cs typeface="Futura"/>
                <a:sym typeface="Futura"/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153" name="Body Level One…"/>
          <p:cNvSpPr txBox="1"/>
          <p:nvPr>
            <p:ph type="body" sz="quarter" idx="1"/>
          </p:nvPr>
        </p:nvSpPr>
        <p:spPr>
          <a:xfrm>
            <a:off x="673100" y="2844800"/>
            <a:ext cx="4889500" cy="1358900"/>
          </a:xfrm>
          <a:prstGeom prst="rect">
            <a:avLst/>
          </a:prstGeom>
        </p:spPr>
        <p:txBody>
          <a:bodyPr anchor="b"/>
          <a:lstStyle>
            <a:lvl1pPr marL="0" indent="0" defTabSz="457200">
              <a:lnSpc>
                <a:spcPct val="100000"/>
              </a:lnSpc>
              <a:spcBef>
                <a:spcPts val="0"/>
              </a:spcBef>
              <a:buSzTx/>
              <a:buNone/>
              <a:defRPr cap="all" spc="79" sz="4000">
                <a:solidFill>
                  <a:srgbClr val="5B5854"/>
                </a:solidFill>
                <a:latin typeface="Futura"/>
                <a:ea typeface="Futura"/>
                <a:cs typeface="Futura"/>
                <a:sym typeface="Futura"/>
              </a:defRPr>
            </a:lvl1pPr>
            <a:lvl2pPr marL="0" indent="0" defTabSz="457200">
              <a:lnSpc>
                <a:spcPct val="100000"/>
              </a:lnSpc>
              <a:spcBef>
                <a:spcPts val="0"/>
              </a:spcBef>
              <a:buSzTx/>
              <a:buNone/>
              <a:defRPr cap="all" spc="79" sz="4000">
                <a:solidFill>
                  <a:srgbClr val="5B5854"/>
                </a:solidFill>
                <a:latin typeface="Futura"/>
                <a:ea typeface="Futura"/>
                <a:cs typeface="Futura"/>
                <a:sym typeface="Futura"/>
              </a:defRPr>
            </a:lvl2pPr>
            <a:lvl3pPr marL="0" indent="0" defTabSz="457200">
              <a:lnSpc>
                <a:spcPct val="100000"/>
              </a:lnSpc>
              <a:spcBef>
                <a:spcPts val="0"/>
              </a:spcBef>
              <a:buSzTx/>
              <a:buNone/>
              <a:defRPr cap="all" spc="79" sz="4000">
                <a:solidFill>
                  <a:srgbClr val="5B5854"/>
                </a:solidFill>
                <a:latin typeface="Futura"/>
                <a:ea typeface="Futura"/>
                <a:cs typeface="Futura"/>
                <a:sym typeface="Futura"/>
              </a:defRPr>
            </a:lvl3pPr>
            <a:lvl4pPr marL="0" indent="0" defTabSz="457200">
              <a:lnSpc>
                <a:spcPct val="100000"/>
              </a:lnSpc>
              <a:spcBef>
                <a:spcPts val="0"/>
              </a:spcBef>
              <a:buSzTx/>
              <a:buNone/>
              <a:defRPr cap="all" spc="79" sz="4000">
                <a:solidFill>
                  <a:srgbClr val="5B5854"/>
                </a:solidFill>
                <a:latin typeface="Futura"/>
                <a:ea typeface="Futura"/>
                <a:cs typeface="Futura"/>
                <a:sym typeface="Futura"/>
              </a:defRPr>
            </a:lvl4pPr>
            <a:lvl5pPr marL="0" indent="0" defTabSz="457200">
              <a:lnSpc>
                <a:spcPct val="100000"/>
              </a:lnSpc>
              <a:spcBef>
                <a:spcPts val="0"/>
              </a:spcBef>
              <a:buSzTx/>
              <a:buNone/>
              <a:defRPr cap="all" spc="79" sz="4000">
                <a:solidFill>
                  <a:srgbClr val="5B5854"/>
                </a:solidFill>
                <a:latin typeface="Futura"/>
                <a:ea typeface="Futura"/>
                <a:cs typeface="Futura"/>
                <a:sym typeface="Futura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54" name="Slide Number"/>
          <p:cNvSpPr txBox="1"/>
          <p:nvPr>
            <p:ph type="sldNum" sz="quarter" idx="2"/>
          </p:nvPr>
        </p:nvSpPr>
        <p:spPr>
          <a:xfrm>
            <a:off x="6338817" y="9234278"/>
            <a:ext cx="327168" cy="337606"/>
          </a:xfrm>
          <a:prstGeom prst="rect">
            <a:avLst/>
          </a:prstGeom>
        </p:spPr>
        <p:txBody>
          <a:bodyPr anchor="ctr"/>
          <a:lstStyle>
            <a:lvl1pPr defTabSz="457200">
              <a:defRPr cap="all" spc="28" sz="1400">
                <a:solidFill>
                  <a:srgbClr val="9A958E"/>
                </a:solidFill>
                <a:latin typeface="Futura"/>
                <a:ea typeface="Futura"/>
                <a:cs typeface="Futura"/>
                <a:sym typeface="Futura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Title and body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Title Text"/>
          <p:cNvSpPr txBox="1"/>
          <p:nvPr>
            <p:ph type="title"/>
          </p:nvPr>
        </p:nvSpPr>
        <p:spPr>
          <a:xfrm>
            <a:off x="443305" y="1852123"/>
            <a:ext cx="12118190" cy="814509"/>
          </a:xfrm>
          <a:prstGeom prst="rect">
            <a:avLst/>
          </a:prstGeom>
        </p:spPr>
        <p:txBody>
          <a:bodyPr lIns="130026" tIns="130026" rIns="130026" bIns="130026" anchor="t"/>
          <a:lstStyle>
            <a:lvl1pPr algn="l" defTabSz="1733973">
              <a:defRPr cap="none" sz="5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162" name="Body Level One…"/>
          <p:cNvSpPr txBox="1"/>
          <p:nvPr>
            <p:ph type="body" idx="1"/>
          </p:nvPr>
        </p:nvSpPr>
        <p:spPr>
          <a:xfrm>
            <a:off x="443305" y="2858274"/>
            <a:ext cx="12118190" cy="4858882"/>
          </a:xfrm>
          <a:prstGeom prst="rect">
            <a:avLst/>
          </a:prstGeom>
        </p:spPr>
        <p:txBody>
          <a:bodyPr lIns="130026" tIns="130026" rIns="130026" bIns="130026" anchor="t"/>
          <a:lstStyle>
            <a:lvl1pPr marL="0" indent="0" defTabSz="1733973">
              <a:lnSpc>
                <a:spcPct val="115000"/>
              </a:lnSpc>
              <a:spcBef>
                <a:spcPts val="3000"/>
              </a:spcBef>
              <a:buClr>
                <a:srgbClr val="595959"/>
              </a:buClr>
              <a:buSzPct val="100000"/>
              <a:buChar char="●"/>
              <a:defRPr sz="34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indent="0" defTabSz="1733973">
              <a:lnSpc>
                <a:spcPct val="115000"/>
              </a:lnSpc>
              <a:spcBef>
                <a:spcPts val="3000"/>
              </a:spcBef>
              <a:buClr>
                <a:srgbClr val="595959"/>
              </a:buClr>
              <a:buSzPct val="100000"/>
              <a:buChar char="○"/>
              <a:defRPr sz="34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indent="0" defTabSz="1733973">
              <a:lnSpc>
                <a:spcPct val="115000"/>
              </a:lnSpc>
              <a:spcBef>
                <a:spcPts val="3000"/>
              </a:spcBef>
              <a:buClr>
                <a:srgbClr val="595959"/>
              </a:buClr>
              <a:buSzPct val="100000"/>
              <a:buChar char="■"/>
              <a:defRPr sz="34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indent="0" defTabSz="1733973">
              <a:lnSpc>
                <a:spcPct val="115000"/>
              </a:lnSpc>
              <a:spcBef>
                <a:spcPts val="3000"/>
              </a:spcBef>
              <a:buClr>
                <a:srgbClr val="595959"/>
              </a:buClr>
              <a:buSzPct val="100000"/>
              <a:buChar char="●"/>
              <a:defRPr sz="34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indent="0" defTabSz="1733973">
              <a:lnSpc>
                <a:spcPct val="115000"/>
              </a:lnSpc>
              <a:spcBef>
                <a:spcPts val="3000"/>
              </a:spcBef>
              <a:buClr>
                <a:srgbClr val="595959"/>
              </a:buClr>
              <a:buSzPct val="100000"/>
              <a:buChar char="○"/>
              <a:defRPr sz="34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63" name="Slide Number"/>
          <p:cNvSpPr txBox="1"/>
          <p:nvPr>
            <p:ph type="sldNum" sz="quarter" idx="2"/>
          </p:nvPr>
        </p:nvSpPr>
        <p:spPr>
          <a:xfrm>
            <a:off x="12303065" y="7871585"/>
            <a:ext cx="527026" cy="519274"/>
          </a:xfrm>
          <a:prstGeom prst="rect">
            <a:avLst/>
          </a:prstGeom>
        </p:spPr>
        <p:txBody>
          <a:bodyPr lIns="130026" tIns="130026" rIns="130026" bIns="130026" anchor="ctr"/>
          <a:lstStyle>
            <a:lvl1pPr algn="r" defTabSz="1733973">
              <a:defRPr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hoto -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eoCat-logo.png"/>
          <p:cNvSpPr/>
          <p:nvPr>
            <p:ph type="pic" idx="13"/>
          </p:nvPr>
        </p:nvSpPr>
        <p:spPr>
          <a:xfrm>
            <a:off x="1346199" y="520700"/>
            <a:ext cx="10388601" cy="5860237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25" name="Title Text"/>
          <p:cNvSpPr txBox="1"/>
          <p:nvPr>
            <p:ph type="title"/>
          </p:nvPr>
        </p:nvSpPr>
        <p:spPr>
          <a:xfrm>
            <a:off x="1270000" y="6908800"/>
            <a:ext cx="10464800" cy="1282700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26" name="Body Level One…"/>
          <p:cNvSpPr txBox="1"/>
          <p:nvPr>
            <p:ph type="body" sz="quarter" idx="1"/>
          </p:nvPr>
        </p:nvSpPr>
        <p:spPr>
          <a:xfrm>
            <a:off x="1270000" y="8191500"/>
            <a:ext cx="10464800" cy="1130300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SzTx/>
              <a:buNone/>
              <a:defRPr sz="3800">
                <a:latin typeface="Open Sans"/>
                <a:ea typeface="Open Sans"/>
                <a:cs typeface="Open Sans"/>
                <a:sym typeface="Open Sans"/>
              </a:defRPr>
            </a:lvl1pPr>
            <a:lvl2pPr marL="0" indent="0" algn="ctr">
              <a:lnSpc>
                <a:spcPct val="100000"/>
              </a:lnSpc>
              <a:spcBef>
                <a:spcPts val="0"/>
              </a:spcBef>
              <a:buSzTx/>
              <a:buNone/>
              <a:defRPr sz="3800">
                <a:latin typeface="Open Sans"/>
                <a:ea typeface="Open Sans"/>
                <a:cs typeface="Open Sans"/>
                <a:sym typeface="Open Sans"/>
              </a:defRPr>
            </a:lvl2pPr>
            <a:lvl3pPr marL="0" indent="0" algn="ctr">
              <a:lnSpc>
                <a:spcPct val="100000"/>
              </a:lnSpc>
              <a:spcBef>
                <a:spcPts val="0"/>
              </a:spcBef>
              <a:buSzTx/>
              <a:buNone/>
              <a:defRPr sz="3800">
                <a:latin typeface="Open Sans"/>
                <a:ea typeface="Open Sans"/>
                <a:cs typeface="Open Sans"/>
                <a:sym typeface="Open Sans"/>
              </a:defRPr>
            </a:lvl3pPr>
            <a:lvl4pPr marL="0" indent="0" algn="ctr">
              <a:lnSpc>
                <a:spcPct val="100000"/>
              </a:lnSpc>
              <a:spcBef>
                <a:spcPts val="0"/>
              </a:spcBef>
              <a:buSzTx/>
              <a:buNone/>
              <a:defRPr sz="3800">
                <a:latin typeface="Open Sans"/>
                <a:ea typeface="Open Sans"/>
                <a:cs typeface="Open Sans"/>
                <a:sym typeface="Open Sans"/>
              </a:defRPr>
            </a:lvl4pPr>
            <a:lvl5pPr marL="0" indent="0" algn="ctr">
              <a:lnSpc>
                <a:spcPct val="100000"/>
              </a:lnSpc>
              <a:spcBef>
                <a:spcPts val="0"/>
              </a:spcBef>
              <a:buSzTx/>
              <a:buNone/>
              <a:defRPr sz="3800">
                <a:latin typeface="Open Sans"/>
                <a:ea typeface="Open Sans"/>
                <a:cs typeface="Open Sans"/>
                <a:sym typeface="Open Sans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7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- C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Title Text"/>
          <p:cNvSpPr txBox="1"/>
          <p:nvPr>
            <p:ph type="title"/>
          </p:nvPr>
        </p:nvSpPr>
        <p:spPr>
          <a:xfrm>
            <a:off x="355600" y="3251200"/>
            <a:ext cx="12293600" cy="3238500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3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hoto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vertical-logo-trans.png"/>
          <p:cNvSpPr/>
          <p:nvPr>
            <p:ph type="pic" sz="half" idx="13"/>
          </p:nvPr>
        </p:nvSpPr>
        <p:spPr>
          <a:xfrm>
            <a:off x="6705600" y="609600"/>
            <a:ext cx="5359402" cy="77597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43" name="Title Text"/>
          <p:cNvSpPr txBox="1"/>
          <p:nvPr>
            <p:ph type="title"/>
          </p:nvPr>
        </p:nvSpPr>
        <p:spPr>
          <a:xfrm>
            <a:off x="355600" y="1016000"/>
            <a:ext cx="5892800" cy="3886200"/>
          </a:xfrm>
          <a:prstGeom prst="rect">
            <a:avLst/>
          </a:prstGeom>
        </p:spPr>
        <p:txBody>
          <a:bodyPr anchor="b"/>
          <a:lstStyle/>
          <a:p>
            <a:pPr/>
            <a:r>
              <a:t>Title Text</a:t>
            </a:r>
          </a:p>
        </p:txBody>
      </p:sp>
      <p:sp>
        <p:nvSpPr>
          <p:cNvPr id="44" name="Body Level One…"/>
          <p:cNvSpPr txBox="1"/>
          <p:nvPr>
            <p:ph type="body" sz="quarter" idx="1"/>
          </p:nvPr>
        </p:nvSpPr>
        <p:spPr>
          <a:xfrm>
            <a:off x="355600" y="4889500"/>
            <a:ext cx="5892800" cy="3886200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SzTx/>
              <a:buNone/>
              <a:defRPr sz="3800"/>
            </a:lvl1pPr>
            <a:lvl2pPr marL="0" indent="0" algn="ctr">
              <a:lnSpc>
                <a:spcPct val="100000"/>
              </a:lnSpc>
              <a:spcBef>
                <a:spcPts val="0"/>
              </a:spcBef>
              <a:buSzTx/>
              <a:buNone/>
              <a:defRPr sz="3800"/>
            </a:lvl2pPr>
            <a:lvl3pPr marL="0" indent="0" algn="ctr">
              <a:lnSpc>
                <a:spcPct val="100000"/>
              </a:lnSpc>
              <a:spcBef>
                <a:spcPts val="0"/>
              </a:spcBef>
              <a:buSzTx/>
              <a:buNone/>
              <a:defRPr sz="3800"/>
            </a:lvl3pPr>
            <a:lvl4pPr marL="0" indent="0" algn="ctr">
              <a:lnSpc>
                <a:spcPct val="100000"/>
              </a:lnSpc>
              <a:spcBef>
                <a:spcPts val="0"/>
              </a:spcBef>
              <a:buSzTx/>
              <a:buNone/>
              <a:defRPr sz="3800"/>
            </a:lvl4pPr>
            <a:lvl5pPr marL="0" indent="0" algn="ctr">
              <a:lnSpc>
                <a:spcPct val="100000"/>
              </a:lnSpc>
              <a:spcBef>
                <a:spcPts val="0"/>
              </a:spcBef>
              <a:buSzTx/>
              <a:buNone/>
              <a:defRPr sz="38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5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61" name="Body Level One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2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C-200x200-transp.png"/>
          <p:cNvSpPr/>
          <p:nvPr>
            <p:ph type="pic" sz="half" idx="13"/>
          </p:nvPr>
        </p:nvSpPr>
        <p:spPr>
          <a:xfrm>
            <a:off x="6870699" y="2787650"/>
            <a:ext cx="5283204" cy="6184902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70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71" name="Body Level One…"/>
          <p:cNvSpPr txBox="1"/>
          <p:nvPr>
            <p:ph type="body" sz="half" idx="1"/>
          </p:nvPr>
        </p:nvSpPr>
        <p:spPr>
          <a:xfrm>
            <a:off x="355600" y="2730500"/>
            <a:ext cx="5892800" cy="6299200"/>
          </a:xfrm>
          <a:prstGeom prst="rect">
            <a:avLst/>
          </a:prstGeom>
        </p:spPr>
        <p:txBody>
          <a:bodyPr/>
          <a:lstStyle>
            <a:lvl1pPr marL="431800" indent="-431800">
              <a:lnSpc>
                <a:spcPct val="100000"/>
              </a:lnSpc>
              <a:spcBef>
                <a:spcPts val="3800"/>
              </a:spcBef>
              <a:defRPr sz="3800"/>
            </a:lvl1pPr>
            <a:lvl2pPr marL="863600" indent="-431800">
              <a:lnSpc>
                <a:spcPct val="100000"/>
              </a:lnSpc>
              <a:spcBef>
                <a:spcPts val="3800"/>
              </a:spcBef>
              <a:defRPr sz="3800"/>
            </a:lvl2pPr>
            <a:lvl3pPr marL="1295400" indent="-431800">
              <a:lnSpc>
                <a:spcPct val="100000"/>
              </a:lnSpc>
              <a:spcBef>
                <a:spcPts val="3800"/>
              </a:spcBef>
              <a:defRPr sz="3800"/>
            </a:lvl3pPr>
            <a:lvl4pPr marL="1727200" indent="-431800">
              <a:lnSpc>
                <a:spcPct val="100000"/>
              </a:lnSpc>
              <a:spcBef>
                <a:spcPts val="3800"/>
              </a:spcBef>
              <a:defRPr sz="3800"/>
            </a:lvl4pPr>
            <a:lvl5pPr marL="2159000" indent="-431800">
              <a:lnSpc>
                <a:spcPct val="100000"/>
              </a:lnSpc>
              <a:spcBef>
                <a:spcPts val="3800"/>
              </a:spcBef>
              <a:defRPr sz="38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2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Body Level One…"/>
          <p:cNvSpPr txBox="1"/>
          <p:nvPr>
            <p:ph type="body" idx="1"/>
          </p:nvPr>
        </p:nvSpPr>
        <p:spPr>
          <a:xfrm>
            <a:off x="762000" y="762000"/>
            <a:ext cx="11468100" cy="8216900"/>
          </a:xfrm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80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IMG_6086.png"/>
          <p:cNvSpPr/>
          <p:nvPr>
            <p:ph type="pic" sz="quarter" idx="13"/>
          </p:nvPr>
        </p:nvSpPr>
        <p:spPr>
          <a:xfrm>
            <a:off x="6661150" y="4796656"/>
            <a:ext cx="5803900" cy="411242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8" name="miller_world_physical_wall_mural_lg.jpg"/>
          <p:cNvSpPr/>
          <p:nvPr>
            <p:ph type="pic" sz="quarter" idx="14"/>
          </p:nvPr>
        </p:nvSpPr>
        <p:spPr>
          <a:xfrm>
            <a:off x="6661150" y="330200"/>
            <a:ext cx="5803900" cy="42164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9" name="GeoCatFOSS4g2015ad1.png"/>
          <p:cNvSpPr/>
          <p:nvPr>
            <p:ph type="pic" sz="half" idx="15"/>
          </p:nvPr>
        </p:nvSpPr>
        <p:spPr>
          <a:xfrm>
            <a:off x="537565" y="310006"/>
            <a:ext cx="5808236" cy="8592695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90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jpeg"/><Relationship Id="rId3" Type="http://schemas.openxmlformats.org/officeDocument/2006/relationships/image" Target="../media/image1.png"/><Relationship Id="rId4" Type="http://schemas.openxmlformats.org/officeDocument/2006/relationships/slideLayout" Target="../slideLayouts/slideLayout1.xml"/><Relationship Id="rId5" Type="http://schemas.openxmlformats.org/officeDocument/2006/relationships/slideLayout" Target="../slideLayouts/slideLayout2.xml"/><Relationship Id="rId6" Type="http://schemas.openxmlformats.org/officeDocument/2006/relationships/slideLayout" Target="../slideLayouts/slideLayout3.xml"/><Relationship Id="rId7" Type="http://schemas.openxmlformats.org/officeDocument/2006/relationships/slideLayout" Target="../slideLayouts/slideLayout4.xml"/><Relationship Id="rId8" Type="http://schemas.openxmlformats.org/officeDocument/2006/relationships/slideLayout" Target="../slideLayouts/slideLayout5.xml"/><Relationship Id="rId9" Type="http://schemas.openxmlformats.org/officeDocument/2006/relationships/slideLayout" Target="../slideLayouts/slideLayout6.xml"/><Relationship Id="rId10" Type="http://schemas.openxmlformats.org/officeDocument/2006/relationships/slideLayout" Target="../slideLayouts/slideLayout7.xml"/><Relationship Id="rId11" Type="http://schemas.openxmlformats.org/officeDocument/2006/relationships/slideLayout" Target="../slideLayouts/slideLayout8.xml"/><Relationship Id="rId12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0.xml"/><Relationship Id="rId14" Type="http://schemas.openxmlformats.org/officeDocument/2006/relationships/slideLayout" Target="../slideLayouts/slideLayout11.xml"/><Relationship Id="rId15" Type="http://schemas.openxmlformats.org/officeDocument/2006/relationships/slideLayout" Target="../slideLayouts/slideLayout12.xml"/><Relationship Id="rId16" Type="http://schemas.openxmlformats.org/officeDocument/2006/relationships/slideLayout" Target="../slideLayouts/slideLayout13.xml"/><Relationship Id="rId17" Type="http://schemas.openxmlformats.org/officeDocument/2006/relationships/slideLayout" Target="../slideLayouts/slideLayout14.xml"/><Relationship Id="rId18" Type="http://schemas.openxmlformats.org/officeDocument/2006/relationships/slideLayout" Target="../slideLayouts/slideLayout15.xml"/><Relationship Id="rId19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17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"/>
          <p:cNvSpPr/>
          <p:nvPr/>
        </p:nvSpPr>
        <p:spPr>
          <a:xfrm>
            <a:off x="-427584" y="9286130"/>
            <a:ext cx="13478968" cy="477740"/>
          </a:xfrm>
          <a:prstGeom prst="rect">
            <a:avLst/>
          </a:prstGeom>
          <a:solidFill>
            <a:srgbClr val="0099CC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>
                <a:solidFill>
                  <a:srgbClr val="00AAD6"/>
                </a:solidFill>
                <a:latin typeface="Gill Sans Light"/>
                <a:ea typeface="Gill Sans Light"/>
                <a:cs typeface="Gill Sans Light"/>
                <a:sym typeface="Gill Sans Light"/>
              </a:defRPr>
            </a:pPr>
          </a:p>
        </p:txBody>
      </p:sp>
      <p:pic>
        <p:nvPicPr>
          <p:cNvPr id="3" name="pasted-image.pdf" descr="pasted-image.pdf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81479" y="9416008"/>
            <a:ext cx="1034041" cy="217988"/>
          </a:xfrm>
          <a:prstGeom prst="rect">
            <a:avLst/>
          </a:prstGeom>
          <a:ln w="12700">
            <a:miter lim="400000"/>
          </a:ln>
        </p:spPr>
      </p:pic>
      <p:sp>
        <p:nvSpPr>
          <p:cNvPr id="4" name="Title Text"/>
          <p:cNvSpPr txBox="1"/>
          <p:nvPr>
            <p:ph type="title"/>
          </p:nvPr>
        </p:nvSpPr>
        <p:spPr>
          <a:xfrm>
            <a:off x="355600" y="254000"/>
            <a:ext cx="12293600" cy="24384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/>
            <a:r>
              <a:t>Title Text</a:t>
            </a:r>
          </a:p>
        </p:txBody>
      </p:sp>
      <p:sp>
        <p:nvSpPr>
          <p:cNvPr id="5" name="Body Level One…"/>
          <p:cNvSpPr txBox="1"/>
          <p:nvPr>
            <p:ph type="body" idx="1"/>
          </p:nvPr>
        </p:nvSpPr>
        <p:spPr>
          <a:xfrm>
            <a:off x="355600" y="2730500"/>
            <a:ext cx="12293600" cy="62992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" name="Slide Number"/>
          <p:cNvSpPr txBox="1"/>
          <p:nvPr>
            <p:ph type="sldNum" sz="quarter" idx="2"/>
          </p:nvPr>
        </p:nvSpPr>
        <p:spPr>
          <a:xfrm>
            <a:off x="6324599" y="9271000"/>
            <a:ext cx="342901" cy="3556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>
              <a:defRPr sz="1800">
                <a:latin typeface="Gill Sans Light"/>
                <a:ea typeface="Gill Sans Light"/>
                <a:cs typeface="Gill Sans Light"/>
                <a:sym typeface="Gill Sans Light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4"/>
    <p:sldLayoutId id="2147483650" r:id="rId5"/>
    <p:sldLayoutId id="2147483651" r:id="rId6"/>
    <p:sldLayoutId id="2147483652" r:id="rId7"/>
    <p:sldLayoutId id="2147483653" r:id="rId8"/>
    <p:sldLayoutId id="2147483654" r:id="rId9"/>
    <p:sldLayoutId id="2147483655" r:id="rId10"/>
    <p:sldLayoutId id="2147483656" r:id="rId11"/>
    <p:sldLayoutId id="2147483657" r:id="rId12"/>
    <p:sldLayoutId id="2147483658" r:id="rId13"/>
    <p:sldLayoutId id="2147483659" r:id="rId14"/>
    <p:sldLayoutId id="2147483660" r:id="rId15"/>
    <p:sldLayoutId id="2147483661" r:id="rId16"/>
    <p:sldLayoutId id="2147483662" r:id="rId17"/>
    <p:sldLayoutId id="2147483663" r:id="rId18"/>
    <p:sldLayoutId id="2147483664" r:id="rId19"/>
    <p:sldLayoutId id="2147483665" r:id="rId20"/>
  </p:sldLayoutIdLst>
  <p:transition xmlns:p14="http://schemas.microsoft.com/office/powerpoint/2010/main" spd="med" advClick="1"/>
  <p:txStyles>
    <p:title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7200" u="none">
          <a:ln>
            <a:noFill/>
          </a:ln>
          <a:solidFill>
            <a:srgbClr val="535353"/>
          </a:solidFill>
          <a:uFillTx/>
          <a:latin typeface="Open Sans Light"/>
          <a:ea typeface="Open Sans Light"/>
          <a:cs typeface="Open Sans Light"/>
          <a:sym typeface="Open Sans Light"/>
        </a:defRPr>
      </a:lvl1pPr>
      <a:lvl2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7200" u="none">
          <a:ln>
            <a:noFill/>
          </a:ln>
          <a:solidFill>
            <a:srgbClr val="535353"/>
          </a:solidFill>
          <a:uFillTx/>
          <a:latin typeface="Open Sans Light"/>
          <a:ea typeface="Open Sans Light"/>
          <a:cs typeface="Open Sans Light"/>
          <a:sym typeface="Open Sans Light"/>
        </a:defRPr>
      </a:lvl2pPr>
      <a:lvl3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7200" u="none">
          <a:ln>
            <a:noFill/>
          </a:ln>
          <a:solidFill>
            <a:srgbClr val="535353"/>
          </a:solidFill>
          <a:uFillTx/>
          <a:latin typeface="Open Sans Light"/>
          <a:ea typeface="Open Sans Light"/>
          <a:cs typeface="Open Sans Light"/>
          <a:sym typeface="Open Sans Light"/>
        </a:defRPr>
      </a:lvl3pPr>
      <a:lvl4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7200" u="none">
          <a:ln>
            <a:noFill/>
          </a:ln>
          <a:solidFill>
            <a:srgbClr val="535353"/>
          </a:solidFill>
          <a:uFillTx/>
          <a:latin typeface="Open Sans Light"/>
          <a:ea typeface="Open Sans Light"/>
          <a:cs typeface="Open Sans Light"/>
          <a:sym typeface="Open Sans Light"/>
        </a:defRPr>
      </a:lvl4pPr>
      <a:lvl5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7200" u="none">
          <a:ln>
            <a:noFill/>
          </a:ln>
          <a:solidFill>
            <a:srgbClr val="535353"/>
          </a:solidFill>
          <a:uFillTx/>
          <a:latin typeface="Open Sans Light"/>
          <a:ea typeface="Open Sans Light"/>
          <a:cs typeface="Open Sans Light"/>
          <a:sym typeface="Open Sans Light"/>
        </a:defRPr>
      </a:lvl5pPr>
      <a:lvl6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7200" u="none">
          <a:ln>
            <a:noFill/>
          </a:ln>
          <a:solidFill>
            <a:srgbClr val="535353"/>
          </a:solidFill>
          <a:uFillTx/>
          <a:latin typeface="Open Sans Light"/>
          <a:ea typeface="Open Sans Light"/>
          <a:cs typeface="Open Sans Light"/>
          <a:sym typeface="Open Sans Light"/>
        </a:defRPr>
      </a:lvl6pPr>
      <a:lvl7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7200" u="none">
          <a:ln>
            <a:noFill/>
          </a:ln>
          <a:solidFill>
            <a:srgbClr val="535353"/>
          </a:solidFill>
          <a:uFillTx/>
          <a:latin typeface="Open Sans Light"/>
          <a:ea typeface="Open Sans Light"/>
          <a:cs typeface="Open Sans Light"/>
          <a:sym typeface="Open Sans Light"/>
        </a:defRPr>
      </a:lvl7pPr>
      <a:lvl8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7200" u="none">
          <a:ln>
            <a:noFill/>
          </a:ln>
          <a:solidFill>
            <a:srgbClr val="535353"/>
          </a:solidFill>
          <a:uFillTx/>
          <a:latin typeface="Open Sans Light"/>
          <a:ea typeface="Open Sans Light"/>
          <a:cs typeface="Open Sans Light"/>
          <a:sym typeface="Open Sans Light"/>
        </a:defRPr>
      </a:lvl8pPr>
      <a:lvl9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7200" u="none">
          <a:ln>
            <a:noFill/>
          </a:ln>
          <a:solidFill>
            <a:srgbClr val="535353"/>
          </a:solidFill>
          <a:uFillTx/>
          <a:latin typeface="Open Sans Light"/>
          <a:ea typeface="Open Sans Light"/>
          <a:cs typeface="Open Sans Light"/>
          <a:sym typeface="Open Sans Light"/>
        </a:defRPr>
      </a:lvl9pPr>
    </p:titleStyle>
    <p:bodyStyle>
      <a:lvl1pPr marL="520700" marR="0" indent="-520700" algn="l" defTabSz="584200" rtl="0" latinLnBrk="0">
        <a:lnSpc>
          <a:spcPct val="120000"/>
        </a:lnSpc>
        <a:spcBef>
          <a:spcPts val="4600"/>
        </a:spcBef>
        <a:spcAft>
          <a:spcPts val="0"/>
        </a:spcAft>
        <a:buClrTx/>
        <a:buSzPct val="82000"/>
        <a:buFontTx/>
        <a:buChar char="•"/>
        <a:tabLst/>
        <a:defRPr b="0" baseline="0" cap="none" i="0" spc="0" strike="noStrike" sz="4600" u="none">
          <a:ln>
            <a:noFill/>
          </a:ln>
          <a:solidFill>
            <a:srgbClr val="535353"/>
          </a:solidFill>
          <a:uFillTx/>
          <a:latin typeface="Open Sans Light"/>
          <a:ea typeface="Open Sans Light"/>
          <a:cs typeface="Open Sans Light"/>
          <a:sym typeface="Open Sans Light"/>
        </a:defRPr>
      </a:lvl1pPr>
      <a:lvl2pPr marL="1041400" marR="0" indent="-520700" algn="l" defTabSz="584200" rtl="0" latinLnBrk="0">
        <a:lnSpc>
          <a:spcPct val="120000"/>
        </a:lnSpc>
        <a:spcBef>
          <a:spcPts val="4600"/>
        </a:spcBef>
        <a:spcAft>
          <a:spcPts val="0"/>
        </a:spcAft>
        <a:buClrTx/>
        <a:buSzPct val="82000"/>
        <a:buFontTx/>
        <a:buChar char="•"/>
        <a:tabLst/>
        <a:defRPr b="0" baseline="0" cap="none" i="0" spc="0" strike="noStrike" sz="4600" u="none">
          <a:ln>
            <a:noFill/>
          </a:ln>
          <a:solidFill>
            <a:srgbClr val="535353"/>
          </a:solidFill>
          <a:uFillTx/>
          <a:latin typeface="Open Sans Light"/>
          <a:ea typeface="Open Sans Light"/>
          <a:cs typeface="Open Sans Light"/>
          <a:sym typeface="Open Sans Light"/>
        </a:defRPr>
      </a:lvl2pPr>
      <a:lvl3pPr marL="1562100" marR="0" indent="-520700" algn="l" defTabSz="584200" rtl="0" latinLnBrk="0">
        <a:lnSpc>
          <a:spcPct val="120000"/>
        </a:lnSpc>
        <a:spcBef>
          <a:spcPts val="4600"/>
        </a:spcBef>
        <a:spcAft>
          <a:spcPts val="0"/>
        </a:spcAft>
        <a:buClrTx/>
        <a:buSzPct val="82000"/>
        <a:buFontTx/>
        <a:buChar char="•"/>
        <a:tabLst/>
        <a:defRPr b="0" baseline="0" cap="none" i="0" spc="0" strike="noStrike" sz="4600" u="none">
          <a:ln>
            <a:noFill/>
          </a:ln>
          <a:solidFill>
            <a:srgbClr val="535353"/>
          </a:solidFill>
          <a:uFillTx/>
          <a:latin typeface="Open Sans Light"/>
          <a:ea typeface="Open Sans Light"/>
          <a:cs typeface="Open Sans Light"/>
          <a:sym typeface="Open Sans Light"/>
        </a:defRPr>
      </a:lvl3pPr>
      <a:lvl4pPr marL="2082800" marR="0" indent="-520700" algn="l" defTabSz="584200" rtl="0" latinLnBrk="0">
        <a:lnSpc>
          <a:spcPct val="120000"/>
        </a:lnSpc>
        <a:spcBef>
          <a:spcPts val="4600"/>
        </a:spcBef>
        <a:spcAft>
          <a:spcPts val="0"/>
        </a:spcAft>
        <a:buClrTx/>
        <a:buSzPct val="82000"/>
        <a:buFontTx/>
        <a:buChar char="•"/>
        <a:tabLst/>
        <a:defRPr b="0" baseline="0" cap="none" i="0" spc="0" strike="noStrike" sz="4600" u="none">
          <a:ln>
            <a:noFill/>
          </a:ln>
          <a:solidFill>
            <a:srgbClr val="535353"/>
          </a:solidFill>
          <a:uFillTx/>
          <a:latin typeface="Open Sans Light"/>
          <a:ea typeface="Open Sans Light"/>
          <a:cs typeface="Open Sans Light"/>
          <a:sym typeface="Open Sans Light"/>
        </a:defRPr>
      </a:lvl4pPr>
      <a:lvl5pPr marL="2603500" marR="0" indent="-520700" algn="l" defTabSz="584200" rtl="0" latinLnBrk="0">
        <a:lnSpc>
          <a:spcPct val="120000"/>
        </a:lnSpc>
        <a:spcBef>
          <a:spcPts val="4600"/>
        </a:spcBef>
        <a:spcAft>
          <a:spcPts val="0"/>
        </a:spcAft>
        <a:buClrTx/>
        <a:buSzPct val="82000"/>
        <a:buFontTx/>
        <a:buChar char="•"/>
        <a:tabLst/>
        <a:defRPr b="0" baseline="0" cap="none" i="0" spc="0" strike="noStrike" sz="4600" u="none">
          <a:ln>
            <a:noFill/>
          </a:ln>
          <a:solidFill>
            <a:srgbClr val="535353"/>
          </a:solidFill>
          <a:uFillTx/>
          <a:latin typeface="Open Sans Light"/>
          <a:ea typeface="Open Sans Light"/>
          <a:cs typeface="Open Sans Light"/>
          <a:sym typeface="Open Sans Light"/>
        </a:defRPr>
      </a:lvl5pPr>
      <a:lvl6pPr marL="2681703" marR="0" indent="-522703" algn="l" defTabSz="584200" rtl="0" latinLnBrk="0">
        <a:lnSpc>
          <a:spcPct val="120000"/>
        </a:lnSpc>
        <a:spcBef>
          <a:spcPts val="4600"/>
        </a:spcBef>
        <a:spcAft>
          <a:spcPts val="0"/>
        </a:spcAft>
        <a:buClrTx/>
        <a:buSzPct val="82000"/>
        <a:buFontTx/>
        <a:buChar char="•"/>
        <a:tabLst/>
        <a:defRPr b="0" baseline="0" cap="none" i="0" spc="0" strike="noStrike" sz="4600" u="none">
          <a:ln>
            <a:noFill/>
          </a:ln>
          <a:solidFill>
            <a:srgbClr val="535353"/>
          </a:solidFill>
          <a:uFillTx/>
          <a:latin typeface="Open Sans Light"/>
          <a:ea typeface="Open Sans Light"/>
          <a:cs typeface="Open Sans Light"/>
          <a:sym typeface="Open Sans Light"/>
        </a:defRPr>
      </a:lvl6pPr>
      <a:lvl7pPr marL="3113503" marR="0" indent="-522703" algn="l" defTabSz="584200" rtl="0" latinLnBrk="0">
        <a:lnSpc>
          <a:spcPct val="120000"/>
        </a:lnSpc>
        <a:spcBef>
          <a:spcPts val="4600"/>
        </a:spcBef>
        <a:spcAft>
          <a:spcPts val="0"/>
        </a:spcAft>
        <a:buClrTx/>
        <a:buSzPct val="82000"/>
        <a:buFontTx/>
        <a:buChar char="•"/>
        <a:tabLst/>
        <a:defRPr b="0" baseline="0" cap="none" i="0" spc="0" strike="noStrike" sz="4600" u="none">
          <a:ln>
            <a:noFill/>
          </a:ln>
          <a:solidFill>
            <a:srgbClr val="535353"/>
          </a:solidFill>
          <a:uFillTx/>
          <a:latin typeface="Open Sans Light"/>
          <a:ea typeface="Open Sans Light"/>
          <a:cs typeface="Open Sans Light"/>
          <a:sym typeface="Open Sans Light"/>
        </a:defRPr>
      </a:lvl7pPr>
      <a:lvl8pPr marL="3545304" marR="0" indent="-522703" algn="l" defTabSz="584200" rtl="0" latinLnBrk="0">
        <a:lnSpc>
          <a:spcPct val="120000"/>
        </a:lnSpc>
        <a:spcBef>
          <a:spcPts val="4600"/>
        </a:spcBef>
        <a:spcAft>
          <a:spcPts val="0"/>
        </a:spcAft>
        <a:buClrTx/>
        <a:buSzPct val="82000"/>
        <a:buFontTx/>
        <a:buChar char="•"/>
        <a:tabLst/>
        <a:defRPr b="0" baseline="0" cap="none" i="0" spc="0" strike="noStrike" sz="4600" u="none">
          <a:ln>
            <a:noFill/>
          </a:ln>
          <a:solidFill>
            <a:srgbClr val="535353"/>
          </a:solidFill>
          <a:uFillTx/>
          <a:latin typeface="Open Sans Light"/>
          <a:ea typeface="Open Sans Light"/>
          <a:cs typeface="Open Sans Light"/>
          <a:sym typeface="Open Sans Light"/>
        </a:defRPr>
      </a:lvl8pPr>
      <a:lvl9pPr marL="3977104" marR="0" indent="-522704" algn="l" defTabSz="584200" rtl="0" latinLnBrk="0">
        <a:lnSpc>
          <a:spcPct val="120000"/>
        </a:lnSpc>
        <a:spcBef>
          <a:spcPts val="4600"/>
        </a:spcBef>
        <a:spcAft>
          <a:spcPts val="0"/>
        </a:spcAft>
        <a:buClrTx/>
        <a:buSzPct val="82000"/>
        <a:buFontTx/>
        <a:buChar char="•"/>
        <a:tabLst/>
        <a:defRPr b="0" baseline="0" cap="none" i="0" spc="0" strike="noStrike" sz="4600" u="none">
          <a:ln>
            <a:noFill/>
          </a:ln>
          <a:solidFill>
            <a:srgbClr val="535353"/>
          </a:solidFill>
          <a:uFillTx/>
          <a:latin typeface="Open Sans Light"/>
          <a:ea typeface="Open Sans Light"/>
          <a:cs typeface="Open Sans Light"/>
          <a:sym typeface="Open Sans Light"/>
        </a:defRPr>
      </a:lvl9pPr>
    </p:bodyStyle>
    <p:other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1pPr>
      <a:lvl2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2pPr>
      <a:lvl3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3pPr>
      <a:lvl4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4pPr>
      <a:lvl5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5pPr>
      <a:lvl6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6pPr>
      <a:lvl7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7pPr>
      <a:lvl8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8pPr>
      <a:lvl9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1.tif"/></Relationships>

</file>

<file path=ppt/slides/_rels/slide1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9.png"/></Relationships>

</file>

<file path=ppt/slides/_rels/slide1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0.png"/></Relationships>

</file>

<file path=ppt/slides/_rels/slide1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1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.xml"/></Relationships>

</file>

<file path=ppt/slides/_rels/slide1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1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1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1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1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1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5.jpeg"/><Relationship Id="rId3" Type="http://schemas.openxmlformats.org/officeDocument/2006/relationships/image" Target="../media/image2.tif"/><Relationship Id="rId4" Type="http://schemas.openxmlformats.org/officeDocument/2006/relationships/image" Target="../media/image3.tif"/><Relationship Id="rId5" Type="http://schemas.openxmlformats.org/officeDocument/2006/relationships/image" Target="../media/image4.png"/></Relationships>

</file>

<file path=ppt/slides/_rels/slide2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1.png"/></Relationships>

</file>

<file path=ppt/slides/_rels/slide2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2.png"/></Relationships>

</file>

<file path=ppt/slides/_rels/slide2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2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2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hyperlink" Target="mailto:info@geocat.net" TargetMode="External"/></Relationships>

</file>

<file path=ppt/slides/_rels/slide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5.png"/></Relationships>

</file>

<file path=ppt/slides/_rels/slide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.xml"/></Relationships>

</file>

<file path=ppt/slides/_rels/slide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6.png"/></Relationships>

</file>

<file path=ppt/slides/_rels/slide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7.png"/></Relationships>

</file>

<file path=ppt/slides/_rels/slide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8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Spatial data &amp; the search engines"/>
          <p:cNvSpPr txBox="1"/>
          <p:nvPr>
            <p:ph type="title"/>
          </p:nvPr>
        </p:nvSpPr>
        <p:spPr>
          <a:xfrm>
            <a:off x="1270000" y="6147024"/>
            <a:ext cx="10464800" cy="2611110"/>
          </a:xfrm>
          <a:prstGeom prst="rect">
            <a:avLst/>
          </a:prstGeom>
        </p:spPr>
        <p:txBody>
          <a:bodyPr/>
          <a:lstStyle/>
          <a:p>
            <a:pPr defTabSz="205737">
              <a:lnSpc>
                <a:spcPts val="5200"/>
              </a:lnSpc>
              <a:spcBef>
                <a:spcPts val="400"/>
              </a:spcBef>
              <a:defRPr cap="none" sz="3600">
                <a:solidFill>
                  <a:srgbClr val="1EA9FD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OGC vs Open/Linked data</a:t>
            </a:r>
          </a:p>
          <a:p>
            <a:pPr defTabSz="205737">
              <a:lnSpc>
                <a:spcPts val="5200"/>
              </a:lnSpc>
              <a:spcBef>
                <a:spcPts val="400"/>
              </a:spcBef>
              <a:defRPr cap="none" sz="2400">
                <a:solidFill>
                  <a:srgbClr val="1EA9FD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Benefits of working in a highly standardised community</a:t>
            </a:r>
          </a:p>
        </p:txBody>
      </p:sp>
      <p:sp>
        <p:nvSpPr>
          <p:cNvPr id="173" name="Paul van Genuchten (GeoCat)…"/>
          <p:cNvSpPr txBox="1"/>
          <p:nvPr/>
        </p:nvSpPr>
        <p:spPr>
          <a:xfrm>
            <a:off x="185720" y="8627733"/>
            <a:ext cx="7675513" cy="622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>
                <a:latin typeface="Gill Sans Light"/>
                <a:ea typeface="Gill Sans Light"/>
                <a:cs typeface="Gill Sans Light"/>
                <a:sym typeface="Gill Sans Light"/>
              </a:defRPr>
            </a:lvl1pPr>
          </a:lstStyle>
          <a:p>
            <a:pPr/>
            <a:r>
              <a:t>Paul van Genuchten, Maria Arias de Reyna</a:t>
            </a:r>
          </a:p>
        </p:txBody>
      </p:sp>
      <p:pic>
        <p:nvPicPr>
          <p:cNvPr id="174" name="pasted-image-small.png" descr="pasted-image-small.png"/>
          <p:cNvPicPr>
            <a:picLocks noChangeAspect="1"/>
          </p:cNvPicPr>
          <p:nvPr/>
        </p:nvPicPr>
        <p:blipFill>
          <a:blip r:embed="rId2">
            <a:extLst/>
          </a:blip>
          <a:srcRect l="8196" t="10104" r="8196" b="6288"/>
          <a:stretch>
            <a:fillRect/>
          </a:stretch>
        </p:blipFill>
        <p:spPr>
          <a:xfrm>
            <a:off x="0" y="0"/>
            <a:ext cx="13004800" cy="2870201"/>
          </a:xfrm>
          <a:prstGeom prst="rect">
            <a:avLst/>
          </a:prstGeom>
          <a:ln w="12700">
            <a:miter lim="400000"/>
          </a:ln>
        </p:spPr>
      </p:pic>
      <p:pic>
        <p:nvPicPr>
          <p:cNvPr id="175" name="pasted-image.png" descr="pasted-image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1596816" y="8700013"/>
            <a:ext cx="1296047" cy="477742"/>
          </a:xfrm>
          <a:prstGeom prst="rect">
            <a:avLst/>
          </a:prstGeom>
          <a:ln w="12700">
            <a:miter lim="400000"/>
          </a:ln>
        </p:spPr>
      </p:pic>
      <p:pic>
        <p:nvPicPr>
          <p:cNvPr id="176" name="pasted-image.tiff" descr="pasted-image.tiff"/>
          <p:cNvPicPr>
            <a:picLocks noChangeAspect="1"/>
          </p:cNvPicPr>
          <p:nvPr/>
        </p:nvPicPr>
        <p:blipFill>
          <a:blip r:embed="rId4">
            <a:extLst/>
          </a:blip>
          <a:srcRect l="0" t="0" r="62072" b="0"/>
          <a:stretch>
            <a:fillRect/>
          </a:stretch>
        </p:blipFill>
        <p:spPr>
          <a:xfrm>
            <a:off x="8994803" y="8427770"/>
            <a:ext cx="2478159" cy="722580"/>
          </a:xfrm>
          <a:prstGeom prst="rect">
            <a:avLst/>
          </a:prstGeom>
          <a:ln w="12700">
            <a:miter lim="400000"/>
          </a:ln>
          <a:effectLst>
            <a:outerShdw sx="100000" sy="100000" kx="0" ky="0" algn="b" rotWithShape="0" blurRad="88900" dist="49677" dir="3286225">
              <a:srgbClr val="000000">
                <a:alpha val="70000"/>
              </a:srgbClr>
            </a:outerShdw>
          </a:effectLst>
        </p:spPr>
      </p:pic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INSPIRE in RDF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INSPIRE in RDF</a:t>
            </a:r>
          </a:p>
        </p:txBody>
      </p:sp>
      <p:pic>
        <p:nvPicPr>
          <p:cNvPr id="233" name="Screen Shot 2017-09-07 at 00.07.06.png" descr="Screen Shot 2017-09-07 at 00.07.06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946411" y="2267667"/>
            <a:ext cx="6865525" cy="6148081"/>
          </a:xfrm>
          <a:prstGeom prst="rect">
            <a:avLst/>
          </a:prstGeom>
          <a:ln w="12700">
            <a:miter lim="400000"/>
          </a:ln>
          <a:effectLst>
            <a:outerShdw sx="100000" sy="100000" kx="0" ky="0" algn="b" rotWithShape="0" blurRad="254000" dist="127000" dir="2430150">
              <a:srgbClr val="000000">
                <a:alpha val="70000"/>
              </a:srgbClr>
            </a:outerShdw>
          </a:effectLst>
        </p:spPr>
      </p:pic>
      <p:sp>
        <p:nvSpPr>
          <p:cNvPr id="234" name="http://inspire-eu-rdf.github.io/inspire-rdf-guidelines/"/>
          <p:cNvSpPr txBox="1"/>
          <p:nvPr/>
        </p:nvSpPr>
        <p:spPr>
          <a:xfrm>
            <a:off x="2059368" y="8576871"/>
            <a:ext cx="8886064" cy="54813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000"/>
            </a:lvl1pPr>
          </a:lstStyle>
          <a:p>
            <a:pPr/>
            <a:r>
              <a:t>http://inspire-eu-rdf.github.io/inspire-rdf-guidelines/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transformation vs annotation"/>
          <p:cNvSpPr txBox="1"/>
          <p:nvPr>
            <p:ph type="title"/>
          </p:nvPr>
        </p:nvSpPr>
        <p:spPr>
          <a:xfrm>
            <a:off x="558799" y="-931335"/>
            <a:ext cx="12293602" cy="3238502"/>
          </a:xfrm>
          <a:prstGeom prst="rect">
            <a:avLst/>
          </a:prstGeom>
        </p:spPr>
        <p:txBody>
          <a:bodyPr/>
          <a:lstStyle>
            <a:lvl1pPr>
              <a:defRPr sz="5800"/>
            </a:lvl1pPr>
          </a:lstStyle>
          <a:p>
            <a:pPr/>
            <a:r>
              <a:t>transformation vs annotation</a:t>
            </a:r>
          </a:p>
        </p:txBody>
      </p:sp>
      <p:grpSp>
        <p:nvGrpSpPr>
          <p:cNvPr id="239" name="Dataset"/>
          <p:cNvGrpSpPr/>
          <p:nvPr/>
        </p:nvGrpSpPr>
        <p:grpSpPr>
          <a:xfrm>
            <a:off x="4174066" y="3479800"/>
            <a:ext cx="2111840" cy="2880653"/>
            <a:chOff x="0" y="0"/>
            <a:chExt cx="2111838" cy="2880652"/>
          </a:xfrm>
        </p:grpSpPr>
        <p:sp>
          <p:nvSpPr>
            <p:cNvPr id="237" name="Rounded Rectangle"/>
            <p:cNvSpPr/>
            <p:nvPr/>
          </p:nvSpPr>
          <p:spPr>
            <a:xfrm>
              <a:off x="0" y="0"/>
              <a:ext cx="2111839" cy="2880653"/>
            </a:xfrm>
            <a:prstGeom prst="roundRect">
              <a:avLst>
                <a:gd name="adj" fmla="val 15000"/>
              </a:avLst>
            </a:prstGeom>
            <a:gradFill flip="none" rotWithShape="1">
              <a:gsLst>
                <a:gs pos="0">
                  <a:schemeClr val="accent4">
                    <a:hueOff val="-792164"/>
                    <a:satOff val="12227"/>
                    <a:lumOff val="37891"/>
                  </a:schemeClr>
                </a:gs>
                <a:gs pos="35000">
                  <a:srgbClr val="FFCDC1"/>
                </a:gs>
                <a:gs pos="100000">
                  <a:schemeClr val="accent4">
                    <a:hueOff val="-856043"/>
                    <a:satOff val="12226"/>
                    <a:lumOff val="50462"/>
                  </a:schemeClr>
                </a:gs>
              </a:gsLst>
              <a:lin ang="16200000" scaled="0"/>
            </a:gradFill>
            <a:ln w="9525" cap="flat">
              <a:solidFill>
                <a:srgbClr val="D75F09"/>
              </a:solidFill>
              <a:prstDash val="solid"/>
              <a:round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/>
            </a:p>
          </p:txBody>
        </p:sp>
        <p:sp>
          <p:nvSpPr>
            <p:cNvPr id="238" name="Dataset"/>
            <p:cNvSpPr txBox="1"/>
            <p:nvPr/>
          </p:nvSpPr>
          <p:spPr>
            <a:xfrm>
              <a:off x="92780" y="1122876"/>
              <a:ext cx="1926279" cy="6349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/>
            <a:p>
              <a:pPr/>
              <a:r>
                <a:t>Dataset</a:t>
              </a:r>
            </a:p>
          </p:txBody>
        </p:sp>
      </p:grpSp>
      <p:grpSp>
        <p:nvGrpSpPr>
          <p:cNvPr id="244" name="Group"/>
          <p:cNvGrpSpPr/>
          <p:nvPr/>
        </p:nvGrpSpPr>
        <p:grpSpPr>
          <a:xfrm>
            <a:off x="6299456" y="1473199"/>
            <a:ext cx="5338508" cy="2967055"/>
            <a:chOff x="0" y="0"/>
            <a:chExt cx="5338507" cy="2967053"/>
          </a:xfrm>
        </p:grpSpPr>
        <p:grpSp>
          <p:nvGrpSpPr>
            <p:cNvPr id="242" name="INSPIRE Dataset"/>
            <p:cNvGrpSpPr/>
            <p:nvPr/>
          </p:nvGrpSpPr>
          <p:grpSpPr>
            <a:xfrm>
              <a:off x="1456009" y="0"/>
              <a:ext cx="3882499" cy="1821394"/>
              <a:chOff x="0" y="0"/>
              <a:chExt cx="3882497" cy="1821393"/>
            </a:xfrm>
          </p:grpSpPr>
          <p:sp>
            <p:nvSpPr>
              <p:cNvPr id="240" name="Rounded Rectangle"/>
              <p:cNvSpPr/>
              <p:nvPr/>
            </p:nvSpPr>
            <p:spPr>
              <a:xfrm>
                <a:off x="0" y="0"/>
                <a:ext cx="3882498" cy="1821394"/>
              </a:xfrm>
              <a:prstGeom prst="roundRect">
                <a:avLst>
                  <a:gd name="adj" fmla="val 17392"/>
                </a:avLst>
              </a:prstGeom>
              <a:gradFill flip="none" rotWithShape="1">
                <a:gsLst>
                  <a:gs pos="0">
                    <a:schemeClr val="accent2">
                      <a:hueOff val="-46189"/>
                      <a:satOff val="20295"/>
                      <a:lumOff val="28318"/>
                    </a:schemeClr>
                  </a:gs>
                  <a:gs pos="35000">
                    <a:srgbClr val="E8E6CF"/>
                  </a:gs>
                  <a:gs pos="100000">
                    <a:schemeClr val="accent2">
                      <a:hueOff val="-56087"/>
                      <a:satOff val="22302"/>
                      <a:lumOff val="42352"/>
                    </a:schemeClr>
                  </a:gs>
                </a:gsLst>
                <a:lin ang="16200000" scaled="0"/>
              </a:gradFill>
              <a:ln w="9525" cap="flat">
                <a:solidFill>
                  <a:srgbClr val="D75F09"/>
                </a:solidFill>
                <a:prstDash val="solid"/>
                <a:round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/>
              </a:p>
            </p:txBody>
          </p:sp>
          <p:sp>
            <p:nvSpPr>
              <p:cNvPr id="241" name="INSPIRE Dataset"/>
              <p:cNvSpPr txBox="1"/>
              <p:nvPr/>
            </p:nvSpPr>
            <p:spPr>
              <a:xfrm>
                <a:off x="92781" y="593247"/>
                <a:ext cx="3696935" cy="634899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square" lIns="50800" tIns="50800" rIns="50800" bIns="50800" numCol="1" anchor="ctr">
                <a:spAutoFit/>
              </a:bodyPr>
              <a:lstStyle/>
              <a:p>
                <a:pPr/>
                <a:r>
                  <a:t>INSPIRE Dataset</a:t>
                </a:r>
              </a:p>
            </p:txBody>
          </p:sp>
        </p:grpSp>
        <p:sp>
          <p:nvSpPr>
            <p:cNvPr id="243" name="Line"/>
            <p:cNvSpPr/>
            <p:nvPr/>
          </p:nvSpPr>
          <p:spPr>
            <a:xfrm flipV="1">
              <a:off x="-1" y="998554"/>
              <a:ext cx="1448663" cy="1968500"/>
            </a:xfrm>
            <a:prstGeom prst="line">
              <a:avLst/>
            </a:prstGeom>
            <a:noFill/>
            <a:ln w="50800" cap="flat">
              <a:solidFill>
                <a:schemeClr val="accent1"/>
              </a:solidFill>
              <a:prstDash val="solid"/>
              <a:round/>
              <a:tailEnd type="triangle" w="med" len="med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</p:grpSp>
      <p:grpSp>
        <p:nvGrpSpPr>
          <p:cNvPr id="252" name="Group"/>
          <p:cNvGrpSpPr/>
          <p:nvPr/>
        </p:nvGrpSpPr>
        <p:grpSpPr>
          <a:xfrm>
            <a:off x="6259776" y="4563995"/>
            <a:ext cx="4540484" cy="4040124"/>
            <a:chOff x="0" y="0"/>
            <a:chExt cx="4540483" cy="4040122"/>
          </a:xfrm>
        </p:grpSpPr>
        <p:grpSp>
          <p:nvGrpSpPr>
            <p:cNvPr id="247" name="Dataset"/>
            <p:cNvGrpSpPr/>
            <p:nvPr/>
          </p:nvGrpSpPr>
          <p:grpSpPr>
            <a:xfrm>
              <a:off x="2082305" y="1159470"/>
              <a:ext cx="2111839" cy="2880653"/>
              <a:chOff x="0" y="0"/>
              <a:chExt cx="2111838" cy="2880652"/>
            </a:xfrm>
          </p:grpSpPr>
          <p:sp>
            <p:nvSpPr>
              <p:cNvPr id="245" name="Rounded Rectangle"/>
              <p:cNvSpPr/>
              <p:nvPr/>
            </p:nvSpPr>
            <p:spPr>
              <a:xfrm>
                <a:off x="0" y="0"/>
                <a:ext cx="2111839" cy="2880653"/>
              </a:xfrm>
              <a:prstGeom prst="roundRect">
                <a:avLst>
                  <a:gd name="adj" fmla="val 15000"/>
                </a:avLst>
              </a:prstGeom>
              <a:gradFill flip="none" rotWithShape="1">
                <a:gsLst>
                  <a:gs pos="0">
                    <a:schemeClr val="accent4">
                      <a:hueOff val="-792164"/>
                      <a:satOff val="12227"/>
                      <a:lumOff val="37891"/>
                    </a:schemeClr>
                  </a:gs>
                  <a:gs pos="35000">
                    <a:srgbClr val="FFCDC1"/>
                  </a:gs>
                  <a:gs pos="100000">
                    <a:schemeClr val="accent4">
                      <a:hueOff val="-856043"/>
                      <a:satOff val="12226"/>
                      <a:lumOff val="50462"/>
                    </a:schemeClr>
                  </a:gs>
                </a:gsLst>
                <a:lin ang="16200000" scaled="0"/>
              </a:gradFill>
              <a:ln w="9525" cap="flat">
                <a:solidFill>
                  <a:srgbClr val="D75F09"/>
                </a:solidFill>
                <a:prstDash val="solid"/>
                <a:round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/>
              </a:p>
            </p:txBody>
          </p:sp>
          <p:sp>
            <p:nvSpPr>
              <p:cNvPr id="246" name="Dataset"/>
              <p:cNvSpPr txBox="1"/>
              <p:nvPr/>
            </p:nvSpPr>
            <p:spPr>
              <a:xfrm>
                <a:off x="92780" y="1122876"/>
                <a:ext cx="1926279" cy="634900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square" lIns="50800" tIns="50800" rIns="50800" bIns="50800" numCol="1" anchor="ctr">
                <a:spAutoFit/>
              </a:bodyPr>
              <a:lstStyle/>
              <a:p>
                <a:pPr/>
                <a:r>
                  <a:t>Dataset</a:t>
                </a:r>
              </a:p>
            </p:txBody>
          </p:sp>
        </p:grpSp>
        <p:sp>
          <p:nvSpPr>
            <p:cNvPr id="248" name="Line"/>
            <p:cNvSpPr/>
            <p:nvPr/>
          </p:nvSpPr>
          <p:spPr>
            <a:xfrm>
              <a:off x="-1" y="595293"/>
              <a:ext cx="2102487" cy="2283901"/>
            </a:xfrm>
            <a:prstGeom prst="line">
              <a:avLst/>
            </a:prstGeom>
            <a:noFill/>
            <a:ln w="50800" cap="flat">
              <a:solidFill>
                <a:schemeClr val="accent1"/>
              </a:solidFill>
              <a:prstDash val="solid"/>
              <a:round/>
              <a:tailEnd type="triangle" w="med" len="med"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/>
            </a:p>
          </p:txBody>
        </p:sp>
        <p:grpSp>
          <p:nvGrpSpPr>
            <p:cNvPr id="251" name="INSPIRE Annotations"/>
            <p:cNvGrpSpPr/>
            <p:nvPr/>
          </p:nvGrpSpPr>
          <p:grpSpPr>
            <a:xfrm>
              <a:off x="1752898" y="0"/>
              <a:ext cx="2787586" cy="1403417"/>
              <a:chOff x="0" y="0"/>
              <a:chExt cx="2787585" cy="1403416"/>
            </a:xfrm>
          </p:grpSpPr>
          <p:sp>
            <p:nvSpPr>
              <p:cNvPr id="249" name="Rounded Rectangle"/>
              <p:cNvSpPr/>
              <p:nvPr/>
            </p:nvSpPr>
            <p:spPr>
              <a:xfrm>
                <a:off x="0" y="0"/>
                <a:ext cx="2787586" cy="1403417"/>
              </a:xfrm>
              <a:prstGeom prst="roundRect">
                <a:avLst>
                  <a:gd name="adj" fmla="val 17392"/>
                </a:avLst>
              </a:prstGeom>
              <a:gradFill flip="none" rotWithShape="1">
                <a:gsLst>
                  <a:gs pos="0">
                    <a:schemeClr val="accent2">
                      <a:hueOff val="-46189"/>
                      <a:satOff val="20295"/>
                      <a:lumOff val="28318"/>
                    </a:schemeClr>
                  </a:gs>
                  <a:gs pos="35000">
                    <a:srgbClr val="E8E6CF"/>
                  </a:gs>
                  <a:gs pos="100000">
                    <a:schemeClr val="accent2">
                      <a:hueOff val="-56087"/>
                      <a:satOff val="22302"/>
                      <a:lumOff val="42352"/>
                    </a:schemeClr>
                  </a:gs>
                </a:gsLst>
                <a:lin ang="16200000" scaled="0"/>
              </a:gradFill>
              <a:ln w="9525" cap="flat">
                <a:solidFill>
                  <a:schemeClr val="accent1"/>
                </a:solidFill>
                <a:prstDash val="solid"/>
                <a:round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/>
              </a:p>
            </p:txBody>
          </p:sp>
          <p:sp>
            <p:nvSpPr>
              <p:cNvPr id="250" name="INSPIRE Annotations"/>
              <p:cNvSpPr txBox="1"/>
              <p:nvPr/>
            </p:nvSpPr>
            <p:spPr>
              <a:xfrm>
                <a:off x="71489" y="111209"/>
                <a:ext cx="2644607" cy="1180999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square" lIns="50800" tIns="50800" rIns="50800" bIns="50800" numCol="1" anchor="ctr">
                <a:spAutoFit/>
              </a:bodyPr>
              <a:lstStyle/>
              <a:p>
                <a:pPr/>
                <a:r>
                  <a:t>INSPIRE Annotations</a:t>
                </a:r>
              </a:p>
            </p:txBody>
          </p:sp>
        </p:grpSp>
      </p:grpSp>
      <p:pic>
        <p:nvPicPr>
          <p:cNvPr id="253" name="Screen Shot 2017-09-07 at 16.45.39.png" descr="Screen Shot 2017-09-07 at 16.45.39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127037" y="3092842"/>
            <a:ext cx="11157125" cy="3567916"/>
          </a:xfrm>
          <a:prstGeom prst="rect">
            <a:avLst/>
          </a:prstGeom>
          <a:ln w="12700">
            <a:miter lim="400000"/>
          </a:ln>
          <a:effectLst>
            <a:outerShdw sx="100000" sy="100000" kx="0" ky="0" algn="b" rotWithShape="0" blurRad="254000" dist="127000" dir="1783305">
              <a:srgbClr val="000000">
                <a:alpha val="70000"/>
              </a:srgbClr>
            </a:outerShdw>
          </a:effectLst>
        </p:spPr>
      </p:pic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Class="entr" nodeType="clickEffect" presetSubtype="0" presetID="1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2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Class="entr" nodeType="clickEffect" presetSubtype="0" presetID="1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2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253" grpId="3"/>
      <p:bldP build="whole" bldLvl="1" animBg="1" rev="0" advAuto="0" spid="244" grpId="1"/>
      <p:bldP build="whole" bldLvl="1" animBg="1" rev="0" advAuto="0" spid="252" grpId="2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Some use cases…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Some use cases</a:t>
            </a:r>
          </a:p>
          <a:p>
            <a:pPr>
              <a:defRPr sz="2400"/>
            </a:pPr>
            <a:r>
              <a:t>of bridging the communities and the standards help out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Shape 104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549148">
              <a:defRPr sz="6768"/>
            </a:lvl1pPr>
          </a:lstStyle>
          <a:p>
            <a:pPr/>
            <a:r>
              <a:t>Spatial Metadata via open data portals</a:t>
            </a:r>
          </a:p>
        </p:txBody>
      </p:sp>
      <p:sp>
        <p:nvSpPr>
          <p:cNvPr id="258" name="Shape 105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528319" indent="-379729" defTabSz="379729">
              <a:spcBef>
                <a:spcPts val="2900"/>
              </a:spcBef>
              <a:buChar char="-"/>
              <a:defRPr sz="2900"/>
            </a:pPr>
            <a:r>
              <a:t>Requires a transformation from iso19139 to DCAT</a:t>
            </a:r>
          </a:p>
          <a:p>
            <a:pPr marL="528319" indent="-379729" defTabSz="379729">
              <a:spcBef>
                <a:spcPts val="2900"/>
              </a:spcBef>
              <a:buChar char="-"/>
              <a:defRPr sz="2900"/>
            </a:pPr>
            <a:r>
              <a:t>May need alternative protocols then CSW</a:t>
            </a:r>
          </a:p>
          <a:p>
            <a:pPr marL="0" indent="0" defTabSz="379729">
              <a:spcBef>
                <a:spcPts val="2900"/>
              </a:spcBef>
              <a:buSzTx/>
              <a:buNone/>
              <a:defRPr sz="2900"/>
            </a:pPr>
            <a:r>
              <a:t>Challenges</a:t>
            </a:r>
          </a:p>
          <a:p>
            <a:pPr marL="528319" indent="-379729" defTabSz="379729">
              <a:spcBef>
                <a:spcPts val="2900"/>
              </a:spcBef>
              <a:buChar char="-"/>
              <a:defRPr sz="2900"/>
            </a:pPr>
            <a:r>
              <a:t>If multiple portals are crawled by search engines, you may end up with multiple hits of the same dataset in the search engine</a:t>
            </a:r>
          </a:p>
          <a:p>
            <a:pPr marL="528319" indent="-379729" defTabSz="379729">
              <a:spcBef>
                <a:spcPts val="2900"/>
              </a:spcBef>
              <a:buChar char="-"/>
              <a:defRPr sz="2900"/>
            </a:pPr>
            <a:r>
              <a:t>WMS/WFS protocol links are not common in open data portals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Shape 110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549148">
              <a:defRPr sz="6768"/>
            </a:lvl1pPr>
          </a:lstStyle>
          <a:p>
            <a:pPr/>
            <a:r>
              <a:t>Locate WFS/CSW features via search engines</a:t>
            </a:r>
          </a:p>
        </p:txBody>
      </p:sp>
      <p:sp>
        <p:nvSpPr>
          <p:cNvPr id="263" name="Shape 111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682751" indent="-490727" defTabSz="490727">
              <a:spcBef>
                <a:spcPts val="3800"/>
              </a:spcBef>
              <a:buChar char="-"/>
              <a:defRPr sz="3800"/>
            </a:pPr>
            <a:r>
              <a:t>Have a webpage created for every WFS/CSW-record </a:t>
            </a:r>
          </a:p>
          <a:p>
            <a:pPr marL="682751" indent="-490727" defTabSz="490727">
              <a:spcBef>
                <a:spcPts val="3800"/>
              </a:spcBef>
              <a:buChar char="-"/>
              <a:defRPr sz="3800"/>
            </a:pPr>
            <a:r>
              <a:t>Use schema.org annotations to have the search engine crawl the content as structured data</a:t>
            </a:r>
          </a:p>
          <a:p>
            <a:pPr marL="682751" indent="-490727" defTabSz="490727">
              <a:spcBef>
                <a:spcPts val="3800"/>
              </a:spcBef>
              <a:buChar char="-"/>
              <a:defRPr sz="3800"/>
            </a:pPr>
            <a:r>
              <a:t>Provide value to end-users who are finding your records on the search engines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Shape 122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defTabSz="549148">
              <a:defRPr sz="6768"/>
            </a:pPr>
            <a:r>
              <a:t>Query spatial (meta)</a:t>
            </a:r>
          </a:p>
          <a:p>
            <a:pPr defTabSz="549148">
              <a:defRPr sz="6768"/>
            </a:pPr>
            <a:r>
              <a:t>data as RDF (SPARQL)</a:t>
            </a:r>
          </a:p>
        </p:txBody>
      </p:sp>
      <p:sp>
        <p:nvSpPr>
          <p:cNvPr id="266" name="Shape 123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0" indent="0">
              <a:buSzTx/>
              <a:buNone/>
            </a:pPr>
            <a:r>
              <a:t>- Expose WFS as RDF</a:t>
            </a:r>
          </a:p>
          <a:p>
            <a:pPr marL="812800" indent="-584200">
              <a:buChar char="-"/>
            </a:pPr>
            <a:r>
              <a:t>All watercourses, crossing a road network, 2500m around my current location, having had maintenance activity last month. </a:t>
            </a: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66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Class="entr" nodeType="with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" fill="hold"/>
                                        <p:tgtEl>
                                          <p:spTgt spid="26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Class="entr" nodeType="after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" fill="hold"/>
                                        <p:tgtEl>
                                          <p:spTgt spid="26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p" bldLvl="5" animBg="1" rev="0" advAuto="0" spid="266" grpId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Shape 128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Simple query API on WFS</a:t>
            </a:r>
          </a:p>
        </p:txBody>
      </p:sp>
      <p:sp>
        <p:nvSpPr>
          <p:cNvPr id="269" name="Shape 129"/>
          <p:cNvSpPr txBox="1"/>
          <p:nvPr>
            <p:ph type="body" idx="1"/>
          </p:nvPr>
        </p:nvSpPr>
        <p:spPr>
          <a:xfrm>
            <a:off x="355600" y="2730500"/>
            <a:ext cx="12293600" cy="4292600"/>
          </a:xfrm>
          <a:prstGeom prst="rect">
            <a:avLst/>
          </a:prstGeom>
        </p:spPr>
        <p:txBody>
          <a:bodyPr/>
          <a:lstStyle>
            <a:lvl1pPr marL="0" indent="0">
              <a:buSzTx/>
              <a:buNone/>
            </a:lvl1pPr>
          </a:lstStyle>
          <a:p>
            <a:pPr/>
            <a:r>
              <a:t>Targets the API developer community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Use Case 5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RDF data as GIS layer</a:t>
            </a:r>
          </a:p>
        </p:txBody>
      </p:sp>
      <p:sp>
        <p:nvSpPr>
          <p:cNvPr id="272" name="Allow to visualise RDF data as a GIS layer (use a sparql query as a base for a WFS feature type definition?)"/>
          <p:cNvSpPr txBox="1"/>
          <p:nvPr>
            <p:ph type="body" sz="half" idx="1"/>
          </p:nvPr>
        </p:nvSpPr>
        <p:spPr>
          <a:xfrm>
            <a:off x="355600" y="2730500"/>
            <a:ext cx="12293600" cy="3189288"/>
          </a:xfrm>
          <a:prstGeom prst="rect">
            <a:avLst/>
          </a:prstGeom>
        </p:spPr>
        <p:txBody>
          <a:bodyPr/>
          <a:lstStyle/>
          <a:p>
            <a:pPr/>
            <a:r>
              <a:t>a sparql query as a base for a WFS feature type definition?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Future in Linked data?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Future in Linked data?</a:t>
            </a:r>
          </a:p>
        </p:txBody>
      </p:sp>
      <p:sp>
        <p:nvSpPr>
          <p:cNvPr id="275" name="OGC and INSPIRE are looking at linked data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OGC and INSPIRE are looking at linked data</a:t>
            </a:r>
          </a:p>
          <a:p>
            <a:pPr/>
            <a:r>
              <a:t>joined effort of OGC and W3C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A potential direction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A potential direction</a:t>
            </a:r>
          </a:p>
        </p:txBody>
      </p:sp>
      <p:sp>
        <p:nvSpPr>
          <p:cNvPr id="278" name="In dataset registration process add metadata about the datamodel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In dataset registration process add metadata about the datamodel </a:t>
            </a:r>
          </a:p>
          <a:p>
            <a:pPr/>
            <a:r>
              <a:t>Use the data model metadata to harmonise the data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Rectangle"/>
          <p:cNvSpPr/>
          <p:nvPr/>
        </p:nvSpPr>
        <p:spPr>
          <a:xfrm>
            <a:off x="9271000" y="4411133"/>
            <a:ext cx="3971257" cy="4878288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>
                <a:solidFill>
                  <a:srgbClr val="FFFFFF"/>
                </a:solidFill>
                <a:latin typeface="Gill Sans Light"/>
                <a:ea typeface="Gill Sans Light"/>
                <a:cs typeface="Gill Sans Light"/>
                <a:sym typeface="Gill Sans Light"/>
              </a:defRPr>
            </a:pPr>
          </a:p>
        </p:txBody>
      </p:sp>
      <p:sp>
        <p:nvSpPr>
          <p:cNvPr id="179" name="GeoCA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GeoCAT</a:t>
            </a:r>
          </a:p>
        </p:txBody>
      </p:sp>
      <p:sp>
        <p:nvSpPr>
          <p:cNvPr id="180" name="Currently 11 staff, based in NL and ES…"/>
          <p:cNvSpPr txBox="1"/>
          <p:nvPr>
            <p:ph type="body" idx="1"/>
          </p:nvPr>
        </p:nvSpPr>
        <p:spPr>
          <a:xfrm>
            <a:off x="355600" y="4566642"/>
            <a:ext cx="12293600" cy="4463058"/>
          </a:xfrm>
          <a:prstGeom prst="rect">
            <a:avLst/>
          </a:prstGeom>
        </p:spPr>
        <p:txBody>
          <a:bodyPr/>
          <a:lstStyle/>
          <a:p>
            <a:pPr marL="416559" indent="-416559" defTabSz="467359">
              <a:spcBef>
                <a:spcPts val="3600"/>
              </a:spcBef>
              <a:defRPr sz="3600"/>
            </a:pPr>
            <a:r>
              <a:t>Currently 11 staff, based in NL and ES</a:t>
            </a:r>
          </a:p>
          <a:p>
            <a:pPr marL="416559" indent="-416559" defTabSz="467359">
              <a:spcBef>
                <a:spcPts val="3600"/>
              </a:spcBef>
              <a:defRPr sz="3600"/>
            </a:pPr>
            <a:r>
              <a:t>Founder of GeoNetwork</a:t>
            </a:r>
          </a:p>
          <a:p>
            <a:pPr marL="416559" indent="-416559" defTabSz="467359">
              <a:spcBef>
                <a:spcPts val="3600"/>
              </a:spcBef>
              <a:defRPr sz="3600"/>
            </a:pPr>
            <a:r>
              <a:t>Offering services on the OSGeo Stack</a:t>
            </a:r>
          </a:p>
          <a:p>
            <a:pPr marL="416559" indent="-416559" defTabSz="467359">
              <a:spcBef>
                <a:spcPts val="3600"/>
              </a:spcBef>
              <a:defRPr sz="3600"/>
            </a:pPr>
            <a:r>
              <a:t>GeoNetwork GeoServer PostGIS QGIS …</a:t>
            </a:r>
          </a:p>
        </p:txBody>
      </p:sp>
      <p:pic>
        <p:nvPicPr>
          <p:cNvPr id="181" name="DSC_0458.JPG" descr="DSC_0458.JP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697774" y="-786326"/>
            <a:ext cx="14754081" cy="5185440"/>
          </a:xfrm>
          <a:prstGeom prst="rect">
            <a:avLst/>
          </a:prstGeom>
          <a:ln w="12700">
            <a:miter lim="400000"/>
          </a:ln>
        </p:spPr>
      </p:pic>
      <p:pic>
        <p:nvPicPr>
          <p:cNvPr id="182" name="pasted-image.tiff" descr="pasted-image.tiff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9481387" y="4708006"/>
            <a:ext cx="3298730" cy="1125076"/>
          </a:xfrm>
          <a:prstGeom prst="rect">
            <a:avLst/>
          </a:prstGeom>
          <a:ln w="12700">
            <a:miter lim="400000"/>
          </a:ln>
        </p:spPr>
      </p:pic>
      <p:pic>
        <p:nvPicPr>
          <p:cNvPr id="183" name="pasted-image.tiff" descr="pasted-image.tiff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9581267" y="7846427"/>
            <a:ext cx="3350722" cy="902709"/>
          </a:xfrm>
          <a:prstGeom prst="rect">
            <a:avLst/>
          </a:prstGeom>
          <a:ln w="12700">
            <a:miter lim="400000"/>
          </a:ln>
        </p:spPr>
      </p:pic>
      <p:pic>
        <p:nvPicPr>
          <p:cNvPr id="184" name="fj089f4e5XlCXNcVs04gsHCqT0V3eNr3trM1QuVYGn74_V4AGaY3_ZOA31JRO4DTN9WnZrcFFu9R_hE25Dj7GmRulOGc5Sut5L4dJJQbJo_PTsDAtuqbb4aKhTQuLubWaHnWe5hqZ_c.png" descr="fj089f4e5XlCXNcVs04gsHCqT0V3eNr3trM1QuVYGn74_V4AGaY3_ZOA31JRO4DTN9WnZrcFFu9R_hE25Dj7GmRulOGc5Sut5L4dJJQbJo_PTsDAtuqbb4aKhTQuLubWaHnWe5hqZ_c.png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9877779" y="6044412"/>
            <a:ext cx="2788684" cy="14048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Shape 140"/>
          <p:cNvSpPr txBox="1"/>
          <p:nvPr>
            <p:ph type="title"/>
          </p:nvPr>
        </p:nvSpPr>
        <p:spPr>
          <a:xfrm>
            <a:off x="626532" y="35669"/>
            <a:ext cx="12293603" cy="2438401"/>
          </a:xfrm>
          <a:prstGeom prst="rect">
            <a:avLst/>
          </a:prstGeom>
        </p:spPr>
        <p:txBody>
          <a:bodyPr/>
          <a:lstStyle>
            <a:lvl1pPr defTabSz="554990">
              <a:defRPr sz="6800"/>
            </a:lvl1pPr>
          </a:lstStyle>
          <a:p>
            <a:pPr/>
            <a:r>
              <a:t>Create RDF from table data </a:t>
            </a:r>
          </a:p>
        </p:txBody>
      </p:sp>
      <p:sp>
        <p:nvSpPr>
          <p:cNvPr id="281" name="Body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pic>
        <p:nvPicPr>
          <p:cNvPr id="282" name="Shape 141" descr="Shape 141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4368782" y="4942115"/>
            <a:ext cx="4267202" cy="4389121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285" name="Shape 142"/>
          <p:cNvGrpSpPr/>
          <p:nvPr/>
        </p:nvGrpSpPr>
        <p:grpSpPr>
          <a:xfrm>
            <a:off x="4542522" y="1741741"/>
            <a:ext cx="4926924" cy="3091475"/>
            <a:chOff x="0" y="0"/>
            <a:chExt cx="4926922" cy="3091474"/>
          </a:xfrm>
        </p:grpSpPr>
        <p:sp>
          <p:nvSpPr>
            <p:cNvPr id="283" name="Quote Bubble"/>
            <p:cNvSpPr/>
            <p:nvPr/>
          </p:nvSpPr>
          <p:spPr>
            <a:xfrm rot="20917467">
              <a:off x="175234" y="429397"/>
              <a:ext cx="4576455" cy="2232679"/>
            </a:xfrm>
            <a:prstGeom prst="wedgeEllipseCallout">
              <a:avLst>
                <a:gd name="adj1" fmla="val -20833"/>
                <a:gd name="adj2" fmla="val 62500"/>
              </a:avLst>
            </a:prstGeom>
            <a:solidFill>
              <a:srgbClr val="C9DAF8"/>
            </a:solidFill>
            <a:ln w="12700" cap="flat">
              <a:solidFill>
                <a:srgbClr val="595959"/>
              </a:solidFill>
              <a:prstDash val="solid"/>
              <a:round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l" defTabSz="1733973">
                <a:defRPr sz="260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pPr>
            </a:p>
          </p:txBody>
        </p:sp>
        <p:sp>
          <p:nvSpPr>
            <p:cNvPr id="284" name="Featuretype is type…"/>
            <p:cNvSpPr txBox="1"/>
            <p:nvPr/>
          </p:nvSpPr>
          <p:spPr>
            <a:xfrm rot="20917467">
              <a:off x="845439" y="1027411"/>
              <a:ext cx="3236044" cy="103665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130026" tIns="130026" rIns="130026" bIns="130026" numCol="1" anchor="ctr">
              <a:spAutoFit/>
            </a:bodyPr>
            <a:lstStyle/>
            <a:p>
              <a:pPr defTabSz="1733973">
                <a:defRPr sz="260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pPr>
              <a:r>
                <a:t>Featuretype is type</a:t>
              </a:r>
            </a:p>
            <a:p>
              <a:pPr algn="l" defTabSz="1733973">
                <a:defRPr sz="260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pPr>
              <a:r>
                <a:t>schema.org/Product</a:t>
              </a:r>
            </a:p>
          </p:txBody>
        </p:sp>
      </p:grpSp>
      <p:grpSp>
        <p:nvGrpSpPr>
          <p:cNvPr id="288" name="Shape 143"/>
          <p:cNvGrpSpPr/>
          <p:nvPr/>
        </p:nvGrpSpPr>
        <p:grpSpPr>
          <a:xfrm>
            <a:off x="-306289" y="2654017"/>
            <a:ext cx="5250955" cy="3339640"/>
            <a:chOff x="0" y="0"/>
            <a:chExt cx="5250954" cy="3339638"/>
          </a:xfrm>
        </p:grpSpPr>
        <p:sp>
          <p:nvSpPr>
            <p:cNvPr id="286" name="Quote Bubble"/>
            <p:cNvSpPr/>
            <p:nvPr/>
          </p:nvSpPr>
          <p:spPr>
            <a:xfrm flipH="1" rot="20553787">
              <a:off x="182245" y="686962"/>
              <a:ext cx="4886464" cy="1965715"/>
            </a:xfrm>
            <a:prstGeom prst="wedgeEllipseCallout">
              <a:avLst>
                <a:gd name="adj1" fmla="val -20833"/>
                <a:gd name="adj2" fmla="val 62500"/>
              </a:avLst>
            </a:prstGeom>
            <a:solidFill>
              <a:srgbClr val="C9DAF8"/>
            </a:solidFill>
            <a:ln w="12700" cap="flat">
              <a:solidFill>
                <a:srgbClr val="595959"/>
              </a:solidFill>
              <a:prstDash val="solid"/>
              <a:round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1733973">
                <a:defRPr sz="260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pPr>
            </a:p>
          </p:txBody>
        </p:sp>
        <p:sp>
          <p:nvSpPr>
            <p:cNvPr id="287" name="Mint a URI based on unique column…"/>
            <p:cNvSpPr txBox="1"/>
            <p:nvPr/>
          </p:nvSpPr>
          <p:spPr>
            <a:xfrm rot="20553787">
              <a:off x="897852" y="954644"/>
              <a:ext cx="3455251" cy="143035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130026" tIns="130026" rIns="130026" bIns="130026" numCol="1" anchor="ctr">
              <a:spAutoFit/>
            </a:bodyPr>
            <a:lstStyle/>
            <a:p>
              <a:pPr defTabSz="1733973">
                <a:defRPr sz="260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pPr>
              <a:r>
                <a:t>Mint a URI based on unique column</a:t>
              </a:r>
            </a:p>
            <a:p>
              <a:pPr defTabSz="1733973">
                <a:defRPr sz="260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pPr>
              <a:r>
                <a:t>schema.org/identifier</a:t>
              </a:r>
            </a:p>
          </p:txBody>
        </p:sp>
      </p:grpSp>
      <p:grpSp>
        <p:nvGrpSpPr>
          <p:cNvPr id="291" name="Shape 144"/>
          <p:cNvGrpSpPr/>
          <p:nvPr/>
        </p:nvGrpSpPr>
        <p:grpSpPr>
          <a:xfrm>
            <a:off x="8040718" y="3316970"/>
            <a:ext cx="5732203" cy="3361889"/>
            <a:chOff x="0" y="0"/>
            <a:chExt cx="5732202" cy="3361888"/>
          </a:xfrm>
        </p:grpSpPr>
        <p:sp>
          <p:nvSpPr>
            <p:cNvPr id="289" name="Quote Bubble"/>
            <p:cNvSpPr/>
            <p:nvPr/>
          </p:nvSpPr>
          <p:spPr>
            <a:xfrm rot="972026">
              <a:off x="161779" y="716192"/>
              <a:ext cx="5408644" cy="1929504"/>
            </a:xfrm>
            <a:prstGeom prst="wedgeEllipseCallout">
              <a:avLst>
                <a:gd name="adj1" fmla="val -20833"/>
                <a:gd name="adj2" fmla="val 62500"/>
              </a:avLst>
            </a:prstGeom>
            <a:solidFill>
              <a:srgbClr val="C9DAF8"/>
            </a:solidFill>
            <a:ln w="12700" cap="flat">
              <a:solidFill>
                <a:srgbClr val="595959"/>
              </a:solidFill>
              <a:prstDash val="solid"/>
              <a:round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1733973">
                <a:defRPr sz="260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pPr>
            </a:p>
          </p:txBody>
        </p:sp>
        <p:sp>
          <p:nvSpPr>
            <p:cNvPr id="290" name="Link columns to concepts from common ontologies…"/>
            <p:cNvSpPr txBox="1"/>
            <p:nvPr/>
          </p:nvSpPr>
          <p:spPr>
            <a:xfrm rot="972026">
              <a:off x="953858" y="768918"/>
              <a:ext cx="3824487" cy="182405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130026" tIns="130026" rIns="130026" bIns="130026" numCol="1" anchor="ctr">
              <a:spAutoFit/>
            </a:bodyPr>
            <a:lstStyle/>
            <a:p>
              <a:pPr defTabSz="1733973">
                <a:defRPr sz="260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pPr>
              <a:r>
                <a:t>Link columns to concepts from common ontologies</a:t>
              </a:r>
            </a:p>
            <a:p>
              <a:pPr defTabSz="1733973">
                <a:defRPr sz="260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pPr>
              <a:r>
                <a:t>schema.org/name</a:t>
              </a:r>
            </a:p>
          </p:txBody>
        </p:sp>
      </p:grp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7" dur="1000"/>
                                        <p:tgtEl>
                                          <p:spTgt spid="2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Class="entr" nodeType="clickEffect" presetID="9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" fill="hold"/>
                                        <p:tgtEl>
                                          <p:spTgt spid="2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12" dur="1000"/>
                                        <p:tgtEl>
                                          <p:spTgt spid="2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Class="entr" nodeType="clickEffect" presetID="9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2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17" dur="1000"/>
                                        <p:tgtEl>
                                          <p:spTgt spid="2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288" grpId="2"/>
      <p:bldP build="whole" bldLvl="1" animBg="1" rev="0" advAuto="0" spid="291" grpId="3"/>
      <p:bldP build="whole" bldLvl="1" animBg="1" rev="0" advAuto="0" spid="285" grpId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5" name="Screen Shot 2017-09-08 at 00.48.27.png" descr="Screen Shot 2017-09-08 at 00.48.27.png"/>
          <p:cNvPicPr>
            <a:picLocks noChangeAspect="1"/>
          </p:cNvPicPr>
          <p:nvPr/>
        </p:nvPicPr>
        <p:blipFill>
          <a:blip r:embed="rId2">
            <a:extLst/>
          </a:blip>
          <a:srcRect l="949" t="0" r="0" b="0"/>
          <a:stretch>
            <a:fillRect/>
          </a:stretch>
        </p:blipFill>
        <p:spPr>
          <a:xfrm>
            <a:off x="1188905" y="693274"/>
            <a:ext cx="9937408" cy="8125624"/>
          </a:xfrm>
          <a:prstGeom prst="rect">
            <a:avLst/>
          </a:prstGeom>
          <a:ln w="12700">
            <a:miter lim="400000"/>
          </a:ln>
          <a:effectLst>
            <a:outerShdw sx="100000" sy="100000" kx="0" ky="0" algn="b" rotWithShape="0" blurRad="254000" dist="60626" dir="1759288">
              <a:srgbClr val="000000">
                <a:alpha val="70000"/>
              </a:srgbClr>
            </a:outerShdw>
          </a:effectLst>
        </p:spPr>
      </p:pic>
    </p:spTree>
  </p:cSld>
  <p:clrMapOvr>
    <a:masterClrMapping/>
  </p:clrMapOvr>
  <p:transition xmlns:p14="http://schemas.microsoft.com/office/powerpoint/2010/main" spd="med" advClick="1"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Shape 162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578358">
              <a:defRPr sz="7100"/>
            </a:lvl1pPr>
          </a:lstStyle>
          <a:p>
            <a:pPr/>
            <a:r>
              <a:t>Feature catalog metadata</a:t>
            </a:r>
          </a:p>
        </p:txBody>
      </p:sp>
      <p:sp>
        <p:nvSpPr>
          <p:cNvPr id="298" name="Shape 163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812800" indent="-584200">
              <a:buChar char="-"/>
            </a:pPr>
            <a:r>
              <a:t>ISO19110 is a TC211 standard to describe the data model of a dataset.</a:t>
            </a:r>
          </a:p>
          <a:p>
            <a:pPr lvl="1" marL="1110342" indent="-424542">
              <a:buChar char="-"/>
              <a:defRPr sz="2600"/>
            </a:pPr>
            <a:r>
              <a:t>Indicate the featuretype each record represents </a:t>
            </a:r>
          </a:p>
          <a:p>
            <a:pPr lvl="1" marL="1110342" indent="-424542">
              <a:buChar char="-"/>
              <a:defRPr sz="2600"/>
            </a:pPr>
            <a:r>
              <a:t>For each column describe a label and a link to a concept in an ontology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Conclusion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Conclusions</a:t>
            </a:r>
          </a:p>
        </p:txBody>
      </p:sp>
      <p:sp>
        <p:nvSpPr>
          <p:cNvPr id="301" name="A lot of work has been done on Inspire &amp; RDF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510286" indent="-510286" defTabSz="572516">
              <a:spcBef>
                <a:spcPts val="4500"/>
              </a:spcBef>
              <a:defRPr sz="4500"/>
            </a:pPr>
            <a:r>
              <a:t>A lot of work has been done on Inspire &amp; RDF</a:t>
            </a:r>
          </a:p>
          <a:p>
            <a:pPr marL="510286" indent="-510286" defTabSz="572516">
              <a:spcBef>
                <a:spcPts val="4500"/>
              </a:spcBef>
              <a:defRPr sz="4500"/>
            </a:pPr>
            <a:r>
              <a:t>Is RDF a good alternative besides XML or is it the only-way-forward?</a:t>
            </a:r>
          </a:p>
          <a:p>
            <a:pPr marL="510286" indent="-510286" defTabSz="572516">
              <a:spcBef>
                <a:spcPts val="4500"/>
              </a:spcBef>
              <a:defRPr sz="4500"/>
            </a:pPr>
            <a:r>
              <a:t>The fact that we’re already a highly standardised community helps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Shape 174"/>
          <p:cNvSpPr txBox="1"/>
          <p:nvPr>
            <p:ph type="title"/>
          </p:nvPr>
        </p:nvSpPr>
        <p:spPr>
          <a:xfrm>
            <a:off x="355600" y="3268133"/>
            <a:ext cx="12293600" cy="2438402"/>
          </a:xfrm>
          <a:prstGeom prst="rect">
            <a:avLst/>
          </a:prstGeom>
        </p:spPr>
        <p:txBody>
          <a:bodyPr/>
          <a:lstStyle>
            <a:lvl1pPr>
              <a:defRPr sz="4800"/>
            </a:lvl1pPr>
          </a:lstStyle>
          <a:p>
            <a:pPr/>
            <a:r>
              <a:t>We hope to hear your comments</a:t>
            </a:r>
          </a:p>
        </p:txBody>
      </p:sp>
      <p:sp>
        <p:nvSpPr>
          <p:cNvPr id="304" name="info@geocat.net"/>
          <p:cNvSpPr txBox="1"/>
          <p:nvPr/>
        </p:nvSpPr>
        <p:spPr>
          <a:xfrm>
            <a:off x="4797500" y="7014684"/>
            <a:ext cx="3409799" cy="63489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u="sng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hlinkClick r:id="rId2" invalidUrl="" action="" tgtFrame="" tooltip="" history="1" highlightClick="0" endSnd="0"/>
              </a:defRPr>
            </a:lvl1pPr>
          </a:lstStyle>
          <a:p>
            <a:pPr/>
            <a:r>
              <a:rPr>
                <a:hlinkClick r:id="rId2" invalidUrl="" action="" tgtFrame="" tooltip="" history="1" highlightClick="0" endSnd="0"/>
              </a:rPr>
              <a:t>info@geocat.net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Shape 63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87" name="Shape 64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0" indent="0">
              <a:buSzTx/>
              <a:buNone/>
            </a:pPr>
          </a:p>
        </p:txBody>
      </p:sp>
      <p:pic>
        <p:nvPicPr>
          <p:cNvPr id="188" name="Shape 65" descr="Shape 65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-2" y="1854199"/>
            <a:ext cx="13004803" cy="604520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4" name="Shape 72"/>
          <p:cNvGrpSpPr/>
          <p:nvPr/>
        </p:nvGrpSpPr>
        <p:grpSpPr>
          <a:xfrm>
            <a:off x="3297126" y="4472146"/>
            <a:ext cx="4785948" cy="3370908"/>
            <a:chOff x="0" y="-1"/>
            <a:chExt cx="4785947" cy="3370907"/>
          </a:xfrm>
        </p:grpSpPr>
        <p:sp>
          <p:nvSpPr>
            <p:cNvPr id="192" name="Shape"/>
            <p:cNvSpPr/>
            <p:nvPr/>
          </p:nvSpPr>
          <p:spPr>
            <a:xfrm>
              <a:off x="-1" y="-2"/>
              <a:ext cx="4785948" cy="337090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1462" y="4342"/>
                  </a:moveTo>
                  <a:lnTo>
                    <a:pt x="14790" y="0"/>
                  </a:lnTo>
                  <a:lnTo>
                    <a:pt x="14525" y="5777"/>
                  </a:lnTo>
                  <a:lnTo>
                    <a:pt x="18007" y="3172"/>
                  </a:lnTo>
                  <a:lnTo>
                    <a:pt x="16380" y="6532"/>
                  </a:lnTo>
                  <a:lnTo>
                    <a:pt x="21600" y="6645"/>
                  </a:lnTo>
                  <a:lnTo>
                    <a:pt x="16985" y="9402"/>
                  </a:lnTo>
                  <a:lnTo>
                    <a:pt x="18270" y="11290"/>
                  </a:lnTo>
                  <a:lnTo>
                    <a:pt x="16380" y="12310"/>
                  </a:lnTo>
                  <a:lnTo>
                    <a:pt x="18877" y="15632"/>
                  </a:lnTo>
                  <a:lnTo>
                    <a:pt x="14640" y="14350"/>
                  </a:lnTo>
                  <a:lnTo>
                    <a:pt x="14942" y="17370"/>
                  </a:lnTo>
                  <a:lnTo>
                    <a:pt x="12180" y="15935"/>
                  </a:lnTo>
                  <a:lnTo>
                    <a:pt x="11612" y="18842"/>
                  </a:lnTo>
                  <a:lnTo>
                    <a:pt x="9872" y="17370"/>
                  </a:lnTo>
                  <a:lnTo>
                    <a:pt x="8700" y="19712"/>
                  </a:lnTo>
                  <a:lnTo>
                    <a:pt x="7527" y="18125"/>
                  </a:lnTo>
                  <a:lnTo>
                    <a:pt x="4917" y="21600"/>
                  </a:lnTo>
                  <a:lnTo>
                    <a:pt x="4805" y="18240"/>
                  </a:lnTo>
                  <a:lnTo>
                    <a:pt x="1285" y="17825"/>
                  </a:lnTo>
                  <a:lnTo>
                    <a:pt x="3330" y="15370"/>
                  </a:lnTo>
                  <a:lnTo>
                    <a:pt x="0" y="12877"/>
                  </a:lnTo>
                  <a:lnTo>
                    <a:pt x="3935" y="11592"/>
                  </a:lnTo>
                  <a:lnTo>
                    <a:pt x="1172" y="8270"/>
                  </a:lnTo>
                  <a:lnTo>
                    <a:pt x="5372" y="7817"/>
                  </a:lnTo>
                  <a:lnTo>
                    <a:pt x="4502" y="3625"/>
                  </a:lnTo>
                  <a:lnTo>
                    <a:pt x="8550" y="6382"/>
                  </a:lnTo>
                  <a:lnTo>
                    <a:pt x="9722" y="1887"/>
                  </a:lnTo>
                  <a:close/>
                </a:path>
              </a:pathLst>
            </a:custGeom>
            <a:solidFill>
              <a:srgbClr val="93C47D"/>
            </a:solidFill>
            <a:ln w="12700" cap="flat">
              <a:solidFill>
                <a:srgbClr val="595959"/>
              </a:solidFill>
              <a:prstDash val="solid"/>
              <a:round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1733973">
                <a:defRPr sz="260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pPr>
            </a:p>
          </p:txBody>
        </p:sp>
        <p:sp>
          <p:nvSpPr>
            <p:cNvPr id="193" name="GeoJson, TopoJson, VectorTiles, TMS"/>
            <p:cNvSpPr txBox="1"/>
            <p:nvPr/>
          </p:nvSpPr>
          <p:spPr>
            <a:xfrm>
              <a:off x="1190281" y="829374"/>
              <a:ext cx="2053528" cy="182405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130026" tIns="130026" rIns="130026" bIns="130026" numCol="1" anchor="ctr">
              <a:spAutoFit/>
            </a:bodyPr>
            <a:lstStyle>
              <a:lvl1pPr defTabSz="1733973">
                <a:defRPr sz="260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</a:lstStyle>
            <a:p>
              <a:pPr/>
              <a:r>
                <a:t>GeoJson, TopoJson, VectorTiles, TMS</a:t>
              </a:r>
            </a:p>
          </p:txBody>
        </p:sp>
      </p:grpSp>
      <p:sp>
        <p:nvSpPr>
          <p:cNvPr id="195" name="Title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grpSp>
        <p:nvGrpSpPr>
          <p:cNvPr id="198" name="Shape 70"/>
          <p:cNvGrpSpPr/>
          <p:nvPr/>
        </p:nvGrpSpPr>
        <p:grpSpPr>
          <a:xfrm>
            <a:off x="127412" y="1011838"/>
            <a:ext cx="6233476" cy="4583889"/>
            <a:chOff x="0" y="0"/>
            <a:chExt cx="6233474" cy="4583888"/>
          </a:xfrm>
        </p:grpSpPr>
        <p:sp>
          <p:nvSpPr>
            <p:cNvPr id="196" name="Shape"/>
            <p:cNvSpPr/>
            <p:nvPr/>
          </p:nvSpPr>
          <p:spPr>
            <a:xfrm>
              <a:off x="-1" y="-1"/>
              <a:ext cx="6233476" cy="458388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1462" y="4342"/>
                  </a:moveTo>
                  <a:lnTo>
                    <a:pt x="14790" y="0"/>
                  </a:lnTo>
                  <a:lnTo>
                    <a:pt x="14525" y="5777"/>
                  </a:lnTo>
                  <a:lnTo>
                    <a:pt x="18007" y="3172"/>
                  </a:lnTo>
                  <a:lnTo>
                    <a:pt x="16380" y="6532"/>
                  </a:lnTo>
                  <a:lnTo>
                    <a:pt x="21600" y="6645"/>
                  </a:lnTo>
                  <a:lnTo>
                    <a:pt x="16985" y="9402"/>
                  </a:lnTo>
                  <a:lnTo>
                    <a:pt x="18270" y="11290"/>
                  </a:lnTo>
                  <a:lnTo>
                    <a:pt x="16380" y="12310"/>
                  </a:lnTo>
                  <a:lnTo>
                    <a:pt x="18877" y="15632"/>
                  </a:lnTo>
                  <a:lnTo>
                    <a:pt x="14640" y="14350"/>
                  </a:lnTo>
                  <a:lnTo>
                    <a:pt x="14942" y="17370"/>
                  </a:lnTo>
                  <a:lnTo>
                    <a:pt x="12180" y="15935"/>
                  </a:lnTo>
                  <a:lnTo>
                    <a:pt x="11612" y="18842"/>
                  </a:lnTo>
                  <a:lnTo>
                    <a:pt x="9872" y="17370"/>
                  </a:lnTo>
                  <a:lnTo>
                    <a:pt x="8700" y="19712"/>
                  </a:lnTo>
                  <a:lnTo>
                    <a:pt x="7527" y="18125"/>
                  </a:lnTo>
                  <a:lnTo>
                    <a:pt x="4917" y="21600"/>
                  </a:lnTo>
                  <a:lnTo>
                    <a:pt x="4805" y="18240"/>
                  </a:lnTo>
                  <a:lnTo>
                    <a:pt x="1285" y="17825"/>
                  </a:lnTo>
                  <a:lnTo>
                    <a:pt x="3330" y="15370"/>
                  </a:lnTo>
                  <a:lnTo>
                    <a:pt x="0" y="12877"/>
                  </a:lnTo>
                  <a:lnTo>
                    <a:pt x="3935" y="11592"/>
                  </a:lnTo>
                  <a:lnTo>
                    <a:pt x="1172" y="8270"/>
                  </a:lnTo>
                  <a:lnTo>
                    <a:pt x="5372" y="7817"/>
                  </a:lnTo>
                  <a:lnTo>
                    <a:pt x="4502" y="3625"/>
                  </a:lnTo>
                  <a:lnTo>
                    <a:pt x="8550" y="6382"/>
                  </a:lnTo>
                  <a:lnTo>
                    <a:pt x="9722" y="1887"/>
                  </a:lnTo>
                  <a:close/>
                </a:path>
              </a:pathLst>
            </a:custGeom>
            <a:solidFill>
              <a:srgbClr val="FF9900"/>
            </a:solidFill>
            <a:ln w="12700" cap="flat">
              <a:solidFill>
                <a:srgbClr val="595959"/>
              </a:solidFill>
              <a:prstDash val="solid"/>
              <a:round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1733973">
                <a:defRPr sz="260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pPr>
            </a:p>
          </p:txBody>
        </p:sp>
        <p:sp>
          <p:nvSpPr>
            <p:cNvPr id="197" name="Html, URL, microdata, json-ld, RDFa, Schema.org, OpenGraph"/>
            <p:cNvSpPr txBox="1"/>
            <p:nvPr/>
          </p:nvSpPr>
          <p:spPr>
            <a:xfrm>
              <a:off x="1550287" y="1259146"/>
              <a:ext cx="2674623" cy="221775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130026" tIns="130026" rIns="130026" bIns="130026" numCol="1" anchor="ctr">
              <a:spAutoFit/>
            </a:bodyPr>
            <a:lstStyle>
              <a:lvl1pPr defTabSz="1733973">
                <a:defRPr sz="260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</a:lstStyle>
            <a:p>
              <a:pPr/>
              <a:r>
                <a:t>Html, URL, microdata, json-ld, RDFa, Schema.org, OpenGraph</a:t>
              </a:r>
            </a:p>
          </p:txBody>
        </p:sp>
      </p:grpSp>
      <p:grpSp>
        <p:nvGrpSpPr>
          <p:cNvPr id="201" name="Shape 71"/>
          <p:cNvGrpSpPr/>
          <p:nvPr/>
        </p:nvGrpSpPr>
        <p:grpSpPr>
          <a:xfrm>
            <a:off x="6590249" y="433741"/>
            <a:ext cx="6058064" cy="4921884"/>
            <a:chOff x="0" y="0"/>
            <a:chExt cx="6058063" cy="4921882"/>
          </a:xfrm>
        </p:grpSpPr>
        <p:sp>
          <p:nvSpPr>
            <p:cNvPr id="199" name="Shape"/>
            <p:cNvSpPr/>
            <p:nvPr/>
          </p:nvSpPr>
          <p:spPr>
            <a:xfrm flipH="1">
              <a:off x="-1" y="-1"/>
              <a:ext cx="6058065" cy="492188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1462" y="4342"/>
                  </a:moveTo>
                  <a:lnTo>
                    <a:pt x="14790" y="0"/>
                  </a:lnTo>
                  <a:lnTo>
                    <a:pt x="14525" y="5777"/>
                  </a:lnTo>
                  <a:lnTo>
                    <a:pt x="18007" y="3172"/>
                  </a:lnTo>
                  <a:lnTo>
                    <a:pt x="16380" y="6532"/>
                  </a:lnTo>
                  <a:lnTo>
                    <a:pt x="21600" y="6645"/>
                  </a:lnTo>
                  <a:lnTo>
                    <a:pt x="16985" y="9402"/>
                  </a:lnTo>
                  <a:lnTo>
                    <a:pt x="18270" y="11290"/>
                  </a:lnTo>
                  <a:lnTo>
                    <a:pt x="16380" y="12310"/>
                  </a:lnTo>
                  <a:lnTo>
                    <a:pt x="18877" y="15632"/>
                  </a:lnTo>
                  <a:lnTo>
                    <a:pt x="14640" y="14350"/>
                  </a:lnTo>
                  <a:lnTo>
                    <a:pt x="14942" y="17370"/>
                  </a:lnTo>
                  <a:lnTo>
                    <a:pt x="12180" y="15935"/>
                  </a:lnTo>
                  <a:lnTo>
                    <a:pt x="11612" y="18842"/>
                  </a:lnTo>
                  <a:lnTo>
                    <a:pt x="9872" y="17370"/>
                  </a:lnTo>
                  <a:lnTo>
                    <a:pt x="8700" y="19712"/>
                  </a:lnTo>
                  <a:lnTo>
                    <a:pt x="7527" y="18125"/>
                  </a:lnTo>
                  <a:lnTo>
                    <a:pt x="4917" y="21600"/>
                  </a:lnTo>
                  <a:lnTo>
                    <a:pt x="4805" y="18240"/>
                  </a:lnTo>
                  <a:lnTo>
                    <a:pt x="1285" y="17825"/>
                  </a:lnTo>
                  <a:lnTo>
                    <a:pt x="3330" y="15370"/>
                  </a:lnTo>
                  <a:lnTo>
                    <a:pt x="0" y="12877"/>
                  </a:lnTo>
                  <a:lnTo>
                    <a:pt x="3935" y="11592"/>
                  </a:lnTo>
                  <a:lnTo>
                    <a:pt x="1172" y="8270"/>
                  </a:lnTo>
                  <a:lnTo>
                    <a:pt x="5372" y="7817"/>
                  </a:lnTo>
                  <a:lnTo>
                    <a:pt x="4502" y="3625"/>
                  </a:lnTo>
                  <a:lnTo>
                    <a:pt x="8550" y="6382"/>
                  </a:lnTo>
                  <a:lnTo>
                    <a:pt x="9722" y="1887"/>
                  </a:lnTo>
                  <a:close/>
                </a:path>
              </a:pathLst>
            </a:custGeom>
            <a:solidFill>
              <a:srgbClr val="A4C2F4"/>
            </a:solidFill>
            <a:ln w="12700" cap="flat">
              <a:solidFill>
                <a:srgbClr val="595959"/>
              </a:solidFill>
              <a:prstDash val="solid"/>
              <a:round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1733973">
                <a:defRPr sz="260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pPr>
            </a:p>
          </p:txBody>
        </p:sp>
        <p:sp>
          <p:nvSpPr>
            <p:cNvPr id="200" name="RDF, OWL, DCAT, VOID, SPARQL, TTL, DBPedia, SSN"/>
            <p:cNvSpPr txBox="1"/>
            <p:nvPr/>
          </p:nvSpPr>
          <p:spPr>
            <a:xfrm>
              <a:off x="1952041" y="1630604"/>
              <a:ext cx="2599359" cy="182405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130026" tIns="130026" rIns="130026" bIns="130026" numCol="1" anchor="ctr">
              <a:spAutoFit/>
            </a:bodyPr>
            <a:lstStyle>
              <a:lvl1pPr defTabSz="1733973">
                <a:defRPr sz="260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</a:lstStyle>
            <a:p>
              <a:pPr/>
              <a:r>
                <a:t>RDF, OWL, DCAT, VOID, SPARQL, TTL, DBPedia, SSN</a:t>
              </a:r>
            </a:p>
          </p:txBody>
        </p:sp>
      </p:grpSp>
      <p:grpSp>
        <p:nvGrpSpPr>
          <p:cNvPr id="204" name="Shape 73"/>
          <p:cNvGrpSpPr/>
          <p:nvPr/>
        </p:nvGrpSpPr>
        <p:grpSpPr>
          <a:xfrm>
            <a:off x="6929073" y="6221048"/>
            <a:ext cx="5703557" cy="2775401"/>
            <a:chOff x="-1" y="0"/>
            <a:chExt cx="5703555" cy="2775399"/>
          </a:xfrm>
        </p:grpSpPr>
        <p:sp>
          <p:nvSpPr>
            <p:cNvPr id="202" name="Shape"/>
            <p:cNvSpPr/>
            <p:nvPr/>
          </p:nvSpPr>
          <p:spPr>
            <a:xfrm flipH="1">
              <a:off x="-2" y="-1"/>
              <a:ext cx="5703557" cy="27754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1462" y="4342"/>
                  </a:moveTo>
                  <a:lnTo>
                    <a:pt x="14790" y="0"/>
                  </a:lnTo>
                  <a:lnTo>
                    <a:pt x="14525" y="5777"/>
                  </a:lnTo>
                  <a:lnTo>
                    <a:pt x="18007" y="3172"/>
                  </a:lnTo>
                  <a:lnTo>
                    <a:pt x="16380" y="6532"/>
                  </a:lnTo>
                  <a:lnTo>
                    <a:pt x="21600" y="6645"/>
                  </a:lnTo>
                  <a:lnTo>
                    <a:pt x="16985" y="9402"/>
                  </a:lnTo>
                  <a:lnTo>
                    <a:pt x="18270" y="11290"/>
                  </a:lnTo>
                  <a:lnTo>
                    <a:pt x="16380" y="12310"/>
                  </a:lnTo>
                  <a:lnTo>
                    <a:pt x="18877" y="15632"/>
                  </a:lnTo>
                  <a:lnTo>
                    <a:pt x="14640" y="14350"/>
                  </a:lnTo>
                  <a:lnTo>
                    <a:pt x="14942" y="17370"/>
                  </a:lnTo>
                  <a:lnTo>
                    <a:pt x="12180" y="15935"/>
                  </a:lnTo>
                  <a:lnTo>
                    <a:pt x="11612" y="18842"/>
                  </a:lnTo>
                  <a:lnTo>
                    <a:pt x="9872" y="17370"/>
                  </a:lnTo>
                  <a:lnTo>
                    <a:pt x="8700" y="19712"/>
                  </a:lnTo>
                  <a:lnTo>
                    <a:pt x="7527" y="18125"/>
                  </a:lnTo>
                  <a:lnTo>
                    <a:pt x="4917" y="21600"/>
                  </a:lnTo>
                  <a:lnTo>
                    <a:pt x="4805" y="18240"/>
                  </a:lnTo>
                  <a:lnTo>
                    <a:pt x="1285" y="17825"/>
                  </a:lnTo>
                  <a:lnTo>
                    <a:pt x="3330" y="15370"/>
                  </a:lnTo>
                  <a:lnTo>
                    <a:pt x="0" y="12877"/>
                  </a:lnTo>
                  <a:lnTo>
                    <a:pt x="3935" y="11592"/>
                  </a:lnTo>
                  <a:lnTo>
                    <a:pt x="1172" y="8270"/>
                  </a:lnTo>
                  <a:lnTo>
                    <a:pt x="5372" y="7817"/>
                  </a:lnTo>
                  <a:lnTo>
                    <a:pt x="4502" y="3625"/>
                  </a:lnTo>
                  <a:lnTo>
                    <a:pt x="8550" y="6382"/>
                  </a:lnTo>
                  <a:lnTo>
                    <a:pt x="9722" y="1887"/>
                  </a:lnTo>
                  <a:close/>
                </a:path>
              </a:pathLst>
            </a:custGeom>
            <a:solidFill>
              <a:srgbClr val="C27BA0"/>
            </a:solidFill>
            <a:ln w="12700" cap="flat">
              <a:solidFill>
                <a:srgbClr val="595959"/>
              </a:solidFill>
              <a:prstDash val="solid"/>
              <a:round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1733973">
                <a:defRPr sz="260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pPr>
            </a:p>
          </p:txBody>
        </p:sp>
        <p:sp>
          <p:nvSpPr>
            <p:cNvPr id="203" name="OKFN, DataPackage, CSV"/>
            <p:cNvSpPr txBox="1"/>
            <p:nvPr/>
          </p:nvSpPr>
          <p:spPr>
            <a:xfrm>
              <a:off x="1837812" y="718588"/>
              <a:ext cx="2447248" cy="143035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130026" tIns="130026" rIns="130026" bIns="130026" numCol="1" anchor="ctr">
              <a:spAutoFit/>
            </a:bodyPr>
            <a:lstStyle>
              <a:lvl1pPr defTabSz="1733973">
                <a:defRPr sz="260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</a:lstStyle>
            <a:p>
              <a:pPr/>
              <a:r>
                <a:t>OKFN, DataPackage, CSV</a:t>
              </a:r>
            </a:p>
          </p:txBody>
        </p:sp>
      </p:grpSp>
      <p:grpSp>
        <p:nvGrpSpPr>
          <p:cNvPr id="207" name="Shape 74"/>
          <p:cNvGrpSpPr/>
          <p:nvPr/>
        </p:nvGrpSpPr>
        <p:grpSpPr>
          <a:xfrm>
            <a:off x="228623" y="5959218"/>
            <a:ext cx="3138483" cy="3299061"/>
            <a:chOff x="0" y="0"/>
            <a:chExt cx="3138481" cy="3299059"/>
          </a:xfrm>
        </p:grpSpPr>
        <p:sp>
          <p:nvSpPr>
            <p:cNvPr id="205" name="Shape"/>
            <p:cNvSpPr/>
            <p:nvPr/>
          </p:nvSpPr>
          <p:spPr>
            <a:xfrm flipH="1">
              <a:off x="-1" y="0"/>
              <a:ext cx="3138483" cy="329906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1462" y="4342"/>
                  </a:moveTo>
                  <a:lnTo>
                    <a:pt x="14790" y="0"/>
                  </a:lnTo>
                  <a:lnTo>
                    <a:pt x="14525" y="5777"/>
                  </a:lnTo>
                  <a:lnTo>
                    <a:pt x="18007" y="3172"/>
                  </a:lnTo>
                  <a:lnTo>
                    <a:pt x="16380" y="6532"/>
                  </a:lnTo>
                  <a:lnTo>
                    <a:pt x="21600" y="6645"/>
                  </a:lnTo>
                  <a:lnTo>
                    <a:pt x="16985" y="9402"/>
                  </a:lnTo>
                  <a:lnTo>
                    <a:pt x="18270" y="11290"/>
                  </a:lnTo>
                  <a:lnTo>
                    <a:pt x="16380" y="12310"/>
                  </a:lnTo>
                  <a:lnTo>
                    <a:pt x="18877" y="15632"/>
                  </a:lnTo>
                  <a:lnTo>
                    <a:pt x="14640" y="14350"/>
                  </a:lnTo>
                  <a:lnTo>
                    <a:pt x="14942" y="17370"/>
                  </a:lnTo>
                  <a:lnTo>
                    <a:pt x="12180" y="15935"/>
                  </a:lnTo>
                  <a:lnTo>
                    <a:pt x="11612" y="18842"/>
                  </a:lnTo>
                  <a:lnTo>
                    <a:pt x="9872" y="17370"/>
                  </a:lnTo>
                  <a:lnTo>
                    <a:pt x="8700" y="19712"/>
                  </a:lnTo>
                  <a:lnTo>
                    <a:pt x="7527" y="18125"/>
                  </a:lnTo>
                  <a:lnTo>
                    <a:pt x="4917" y="21600"/>
                  </a:lnTo>
                  <a:lnTo>
                    <a:pt x="4805" y="18240"/>
                  </a:lnTo>
                  <a:lnTo>
                    <a:pt x="1285" y="17825"/>
                  </a:lnTo>
                  <a:lnTo>
                    <a:pt x="3330" y="15370"/>
                  </a:lnTo>
                  <a:lnTo>
                    <a:pt x="0" y="12877"/>
                  </a:lnTo>
                  <a:lnTo>
                    <a:pt x="3935" y="11592"/>
                  </a:lnTo>
                  <a:lnTo>
                    <a:pt x="1172" y="8270"/>
                  </a:lnTo>
                  <a:lnTo>
                    <a:pt x="5372" y="7817"/>
                  </a:lnTo>
                  <a:lnTo>
                    <a:pt x="4502" y="3625"/>
                  </a:lnTo>
                  <a:lnTo>
                    <a:pt x="8550" y="6382"/>
                  </a:lnTo>
                  <a:lnTo>
                    <a:pt x="9722" y="1887"/>
                  </a:lnTo>
                  <a:close/>
                </a:path>
              </a:pathLst>
            </a:custGeom>
            <a:solidFill>
              <a:srgbClr val="E06666"/>
            </a:solidFill>
            <a:ln w="12700" cap="flat">
              <a:solidFill>
                <a:srgbClr val="595959"/>
              </a:solidFill>
              <a:prstDash val="solid"/>
              <a:round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1733973">
                <a:defRPr sz="260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pPr>
            </a:p>
          </p:txBody>
        </p:sp>
        <p:sp>
          <p:nvSpPr>
            <p:cNvPr id="206" name="OData…"/>
            <p:cNvSpPr txBox="1"/>
            <p:nvPr/>
          </p:nvSpPr>
          <p:spPr>
            <a:xfrm>
              <a:off x="823879" y="1229296"/>
              <a:ext cx="1895593" cy="103665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130026" tIns="130026" rIns="130026" bIns="130026" numCol="1" anchor="ctr">
              <a:spAutoFit/>
            </a:bodyPr>
            <a:lstStyle/>
            <a:p>
              <a:pPr defTabSz="1733973">
                <a:defRPr sz="260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pPr>
              <a:r>
                <a:t>OData</a:t>
              </a:r>
            </a:p>
            <a:p>
              <a:pPr defTabSz="1733973">
                <a:defRPr sz="260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pPr>
              <a:r>
                <a:t>stat-dcat</a:t>
              </a:r>
            </a:p>
          </p:txBody>
        </p:sp>
      </p:grpSp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Shape 79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549148">
              <a:defRPr sz="6700"/>
            </a:lvl1pPr>
          </a:lstStyle>
          <a:p>
            <a:pPr/>
            <a:r>
              <a:t>Interfaces between communities is important</a:t>
            </a:r>
          </a:p>
        </p:txBody>
      </p:sp>
      <p:sp>
        <p:nvSpPr>
          <p:cNvPr id="212" name="Shape 80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 marL="0" indent="0">
              <a:buSzTx/>
              <a:buNone/>
            </a:lvl1pPr>
          </a:lstStyle>
          <a:p>
            <a:pPr/>
            <a:r>
              <a:t>And then it helps if the community is highly standardised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Shape 85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549148">
              <a:defRPr sz="6700"/>
            </a:lvl1pPr>
          </a:lstStyle>
          <a:p>
            <a:pPr/>
            <a:r>
              <a:t>Example of Proxy approach</a:t>
            </a:r>
          </a:p>
        </p:txBody>
      </p:sp>
      <p:sp>
        <p:nvSpPr>
          <p:cNvPr id="215" name="Shape 86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0" indent="0">
              <a:buSzTx/>
              <a:buNone/>
            </a:pPr>
          </a:p>
        </p:txBody>
      </p:sp>
      <p:pic>
        <p:nvPicPr>
          <p:cNvPr id="216" name="Shape 87" descr="Shape 87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-2" y="2590799"/>
            <a:ext cx="13004803" cy="45720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Title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221" name="Shape 92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0" indent="0">
              <a:buSzTx/>
              <a:buNone/>
            </a:pPr>
          </a:p>
        </p:txBody>
      </p:sp>
      <p:pic>
        <p:nvPicPr>
          <p:cNvPr id="222" name="Shape 93" descr="Shape 93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-2" y="1974849"/>
            <a:ext cx="13004803" cy="580390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Shape 98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However...</a:t>
            </a:r>
          </a:p>
        </p:txBody>
      </p:sp>
      <p:sp>
        <p:nvSpPr>
          <p:cNvPr id="227" name="Shape 99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0" indent="0" defTabSz="496569">
              <a:spcBef>
                <a:spcPts val="3900"/>
              </a:spcBef>
              <a:buSzTx/>
              <a:buNone/>
              <a:defRPr sz="3900"/>
            </a:pPr>
            <a:r>
              <a:t>Some universal rules all communities should adopt</a:t>
            </a:r>
          </a:p>
          <a:p>
            <a:pPr marL="690880" indent="-496569" defTabSz="496569">
              <a:spcBef>
                <a:spcPts val="3900"/>
              </a:spcBef>
              <a:buChar char="-"/>
              <a:defRPr sz="3900"/>
            </a:pPr>
            <a:r>
              <a:t>Use (resolvable) URI’s to identify things</a:t>
            </a:r>
          </a:p>
          <a:p>
            <a:pPr lvl="1" marL="943791" indent="-360861" defTabSz="496569">
              <a:spcBef>
                <a:spcPts val="3900"/>
              </a:spcBef>
              <a:buChar char="-"/>
              <a:defRPr sz="2200"/>
            </a:pPr>
            <a:r>
              <a:t>Records in a database (exposed via WFS)</a:t>
            </a:r>
          </a:p>
          <a:p>
            <a:pPr lvl="1" marL="943791" indent="-360861" defTabSz="496569">
              <a:spcBef>
                <a:spcPts val="3900"/>
              </a:spcBef>
              <a:buChar char="-"/>
              <a:defRPr sz="2200"/>
            </a:pPr>
            <a:r>
              <a:t>Metadata in a catalogue</a:t>
            </a:r>
          </a:p>
          <a:p>
            <a:pPr lvl="1" marL="943791" indent="-360861" defTabSz="496569">
              <a:spcBef>
                <a:spcPts val="3900"/>
              </a:spcBef>
              <a:buChar char="-"/>
              <a:defRPr sz="2200"/>
            </a:pPr>
            <a:r>
              <a:t>References to codelist items</a:t>
            </a:r>
          </a:p>
          <a:p>
            <a:pPr marL="690880" indent="-496569" defTabSz="496569">
              <a:spcBef>
                <a:spcPts val="3900"/>
              </a:spcBef>
              <a:buChar char="-"/>
              <a:defRPr sz="3900"/>
            </a:pPr>
            <a:r>
              <a:t>Re-use ontologies and codelists where possible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INSPIRE helps to bridge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INSPIRE helps OUT</a:t>
            </a:r>
          </a:p>
        </p:txBody>
      </p:sp>
      <p:pic>
        <p:nvPicPr>
          <p:cNvPr id="230" name="Screen Shot 2017-08-29 at 00.19.30.png" descr="Screen Shot 2017-08-29 at 00.19.30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819738" y="3645832"/>
            <a:ext cx="9365324" cy="3025276"/>
          </a:xfrm>
          <a:prstGeom prst="rect">
            <a:avLst/>
          </a:prstGeom>
          <a:ln w="12700">
            <a:miter lim="400000"/>
          </a:ln>
          <a:effectLst>
            <a:outerShdw sx="100000" sy="100000" kx="0" ky="0" algn="b" rotWithShape="0" blurRad="254000" dist="60626" dir="1759288">
              <a:srgbClr val="000000">
                <a:alpha val="70000"/>
              </a:srgbClr>
            </a:outerShdw>
          </a:effectLst>
        </p:spPr>
      </p:pic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Showroom">
  <a:themeElements>
    <a:clrScheme name="Showroom">
      <a:dk1>
        <a:srgbClr val="535353"/>
      </a:dk1>
      <a:lt1>
        <a:srgbClr val="FFFFFF"/>
      </a:lt1>
      <a:dk2>
        <a:srgbClr val="A7A7A7"/>
      </a:dk2>
      <a:lt2>
        <a:srgbClr val="535353"/>
      </a:lt2>
      <a:accent1>
        <a:srgbClr val="78AAB3"/>
      </a:accent1>
      <a:accent2>
        <a:srgbClr val="9A9671"/>
      </a:accent2>
      <a:accent3>
        <a:srgbClr val="D9971A"/>
      </a:accent3>
      <a:accent4>
        <a:srgbClr val="D7620E"/>
      </a:accent4>
      <a:accent5>
        <a:srgbClr val="A61702"/>
      </a:accent5>
      <a:accent6>
        <a:srgbClr val="606B7E"/>
      </a:accent6>
      <a:hlink>
        <a:srgbClr val="0000FF"/>
      </a:hlink>
      <a:folHlink>
        <a:srgbClr val="FF00FF"/>
      </a:folHlink>
    </a:clrScheme>
    <a:fontScheme name="Showroom">
      <a:majorFont>
        <a:latin typeface="Helvetica Neue"/>
        <a:ea typeface="Helvetica Neue"/>
        <a:cs typeface="Helvetica Neue"/>
      </a:majorFont>
      <a:minorFont>
        <a:latin typeface="Helvetica"/>
        <a:ea typeface="Helvetica"/>
        <a:cs typeface="Helvetica"/>
      </a:minorFont>
    </a:fontScheme>
    <a:fmtScheme name="Showroom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600" u="none" kumimoji="0" normalizeH="0">
            <a:ln>
              <a:noFill/>
            </a:ln>
            <a:solidFill>
              <a:srgbClr val="535353"/>
            </a:solidFill>
            <a:effectLst/>
            <a:uFillTx/>
            <a:latin typeface="+mj-lt"/>
            <a:ea typeface="+mj-ea"/>
            <a:cs typeface="+mj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600" u="none" kumimoji="0" normalizeH="0">
            <a:ln>
              <a:noFill/>
            </a:ln>
            <a:solidFill>
              <a:srgbClr val="535353"/>
            </a:solidFill>
            <a:effectLst/>
            <a:uFillTx/>
            <a:latin typeface="+mj-lt"/>
            <a:ea typeface="+mj-ea"/>
            <a:cs typeface="+mj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Showroom">
  <a:themeElements>
    <a:clrScheme name="Showroom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78AAB3"/>
      </a:accent1>
      <a:accent2>
        <a:srgbClr val="9A9671"/>
      </a:accent2>
      <a:accent3>
        <a:srgbClr val="D9971A"/>
      </a:accent3>
      <a:accent4>
        <a:srgbClr val="D7620E"/>
      </a:accent4>
      <a:accent5>
        <a:srgbClr val="A61702"/>
      </a:accent5>
      <a:accent6>
        <a:srgbClr val="606B7E"/>
      </a:accent6>
      <a:hlink>
        <a:srgbClr val="0000FF"/>
      </a:hlink>
      <a:folHlink>
        <a:srgbClr val="FF00FF"/>
      </a:folHlink>
    </a:clrScheme>
    <a:fontScheme name="Showroom">
      <a:majorFont>
        <a:latin typeface="Helvetica Neue"/>
        <a:ea typeface="Helvetica Neue"/>
        <a:cs typeface="Helvetica Neue"/>
      </a:majorFont>
      <a:minorFont>
        <a:latin typeface="Helvetica"/>
        <a:ea typeface="Helvetica"/>
        <a:cs typeface="Helvetica"/>
      </a:minorFont>
    </a:fontScheme>
    <a:fmtScheme name="Showroom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600" u="none" kumimoji="0" normalizeH="0">
            <a:ln>
              <a:noFill/>
            </a:ln>
            <a:solidFill>
              <a:srgbClr val="535353"/>
            </a:solidFill>
            <a:effectLst/>
            <a:uFillTx/>
            <a:latin typeface="+mj-lt"/>
            <a:ea typeface="+mj-ea"/>
            <a:cs typeface="+mj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600" u="none" kumimoji="0" normalizeH="0">
            <a:ln>
              <a:noFill/>
            </a:ln>
            <a:solidFill>
              <a:srgbClr val="535353"/>
            </a:solidFill>
            <a:effectLst/>
            <a:uFillTx/>
            <a:latin typeface="+mj-lt"/>
            <a:ea typeface="+mj-ea"/>
            <a:cs typeface="+mj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